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984" r:id="rId1"/>
    <p:sldMasterId id="2147484008" r:id="rId2"/>
    <p:sldMasterId id="2147484020" r:id="rId3"/>
  </p:sldMasterIdLst>
  <p:notesMasterIdLst>
    <p:notesMasterId r:id="rId40"/>
  </p:notesMasterIdLst>
  <p:handoutMasterIdLst>
    <p:handoutMasterId r:id="rId41"/>
  </p:handoutMasterIdLst>
  <p:sldIdLst>
    <p:sldId id="797" r:id="rId4"/>
    <p:sldId id="745" r:id="rId5"/>
    <p:sldId id="826" r:id="rId6"/>
    <p:sldId id="882" r:id="rId7"/>
    <p:sldId id="883" r:id="rId8"/>
    <p:sldId id="884" r:id="rId9"/>
    <p:sldId id="885" r:id="rId10"/>
    <p:sldId id="798" r:id="rId11"/>
    <p:sldId id="827" r:id="rId12"/>
    <p:sldId id="843" r:id="rId13"/>
    <p:sldId id="800" r:id="rId14"/>
    <p:sldId id="801" r:id="rId15"/>
    <p:sldId id="828" r:id="rId16"/>
    <p:sldId id="802" r:id="rId17"/>
    <p:sldId id="863" r:id="rId18"/>
    <p:sldId id="846" r:id="rId19"/>
    <p:sldId id="861" r:id="rId20"/>
    <p:sldId id="862" r:id="rId21"/>
    <p:sldId id="774" r:id="rId22"/>
    <p:sldId id="829" r:id="rId23"/>
    <p:sldId id="830" r:id="rId24"/>
    <p:sldId id="831" r:id="rId25"/>
    <p:sldId id="832" r:id="rId26"/>
    <p:sldId id="833" r:id="rId27"/>
    <p:sldId id="834" r:id="rId28"/>
    <p:sldId id="844" r:id="rId29"/>
    <p:sldId id="836" r:id="rId30"/>
    <p:sldId id="835" r:id="rId31"/>
    <p:sldId id="865" r:id="rId32"/>
    <p:sldId id="837" r:id="rId33"/>
    <p:sldId id="866" r:id="rId34"/>
    <p:sldId id="839" r:id="rId35"/>
    <p:sldId id="840" r:id="rId36"/>
    <p:sldId id="841" r:id="rId37"/>
    <p:sldId id="775" r:id="rId38"/>
    <p:sldId id="823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as Andres Reeves Vasquez" initials="MARV" lastIdx="17" clrIdx="0">
    <p:extLst>
      <p:ext uri="{19B8F6BF-5375-455C-9EA6-DF929625EA0E}">
        <p15:presenceInfo xmlns:p15="http://schemas.microsoft.com/office/powerpoint/2012/main" userId="S-1-5-21-4051764367-3065908969-1895326823-103129" providerId="AD"/>
      </p:ext>
    </p:extLst>
  </p:cmAuthor>
  <p:cmAuthor id="2" name="Rodrigo Daniel Roco Fossa" initials="RDRF" lastIdx="1" clrIdx="1">
    <p:extLst>
      <p:ext uri="{19B8F6BF-5375-455C-9EA6-DF929625EA0E}">
        <p15:presenceInfo xmlns:p15="http://schemas.microsoft.com/office/powerpoint/2012/main" userId="Rodrigo Daniel Roco Fossa" providerId="None"/>
      </p:ext>
    </p:extLst>
  </p:cmAuthor>
  <p:cmAuthor id="3" name="Sergio David Molina Monasterios" initials="SDMM" lastIdx="2" clrIdx="2">
    <p:extLst>
      <p:ext uri="{19B8F6BF-5375-455C-9EA6-DF929625EA0E}">
        <p15:presenceInfo xmlns:p15="http://schemas.microsoft.com/office/powerpoint/2012/main" userId="S-1-5-21-4051764367-3065908969-1895326823-99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A3"/>
    <a:srgbClr val="FF2604"/>
    <a:srgbClr val="0086E5"/>
    <a:srgbClr val="E6D3CA"/>
    <a:srgbClr val="E9BDA1"/>
    <a:srgbClr val="EA6AC1"/>
    <a:srgbClr val="C8867E"/>
    <a:srgbClr val="FE9F17"/>
    <a:srgbClr val="2192D6"/>
    <a:srgbClr val="813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1" autoAdjust="0"/>
    <p:restoredTop sz="94394" autoAdjust="0"/>
  </p:normalViewPr>
  <p:slideViewPr>
    <p:cSldViewPr snapToGrid="0" snapToObjects="1">
      <p:cViewPr varScale="1">
        <p:scale>
          <a:sx n="70" d="100"/>
          <a:sy n="70" d="100"/>
        </p:scale>
        <p:origin x="2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idy.Blazevic\Desktop\DEP\Presupuesto\Ejecuci&#243;n-Cierre\10042018_de%20ejecuci&#243;n%2028.02_Cierre%20Marz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6963565571153"/>
          <c:y val="2.7736996805111821E-2"/>
          <c:w val="0.79538636077499958"/>
          <c:h val="0.64600034547900298"/>
        </c:manualLayout>
      </c:layout>
      <c:lineChart>
        <c:grouping val="standard"/>
        <c:varyColors val="0"/>
        <c:ser>
          <c:idx val="2"/>
          <c:order val="2"/>
          <c:tx>
            <c:strRef>
              <c:f>Hoja2!$F$2</c:f>
              <c:strCache>
                <c:ptCount val="1"/>
                <c:pt idx="0">
                  <c:v>Matrícula Municipal (eje 2)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47771660873909E-2"/>
                  <c:y val="-3.354296365025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63-4B24-B543-D82C2BDA4974}"/>
                </c:ext>
              </c:extLst>
            </c:dLbl>
            <c:dLbl>
              <c:idx val="6"/>
              <c:layout>
                <c:manualLayout>
                  <c:x val="-5.5258459267273109E-2"/>
                  <c:y val="5.031444547538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3-4B24-B543-D82C2BDA4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Hoja2!$C$3:$C$9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Hoja2!$F$3:$F$9</c:f>
              <c:numCache>
                <c:formatCode>#,##0</c:formatCode>
                <c:ptCount val="7"/>
                <c:pt idx="0">
                  <c:v>1429399</c:v>
                </c:pt>
                <c:pt idx="1">
                  <c:v>1359500</c:v>
                </c:pt>
                <c:pt idx="2">
                  <c:v>1325734</c:v>
                </c:pt>
                <c:pt idx="3">
                  <c:v>1304628</c:v>
                </c:pt>
                <c:pt idx="4">
                  <c:v>1290764</c:v>
                </c:pt>
                <c:pt idx="5">
                  <c:v>1273525</c:v>
                </c:pt>
                <c:pt idx="6">
                  <c:v>1272388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63-4B24-B543-D82C2BDA4974}"/>
            </c:ext>
          </c:extLst>
        </c:ser>
        <c:ser>
          <c:idx val="3"/>
          <c:order val="3"/>
          <c:tx>
            <c:strRef>
              <c:f>Hoja2!$G$2</c:f>
              <c:strCache>
                <c:ptCount val="1"/>
                <c:pt idx="0">
                  <c:v>Subvenciones totales (MM $ 2016) (eje 2)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21389248475129E-2"/>
                  <c:y val="1.2971275601010147E-2"/>
                </c:manualLayout>
              </c:layout>
              <c:tx>
                <c:rich>
                  <a:bodyPr/>
                  <a:lstStyle/>
                  <a:p>
                    <a:fld id="{B3A2D2E9-43BF-47EA-A756-18F6048EDA9E}" type="VALUE">
                      <a:rPr lang="en-US"/>
                      <a:pPr/>
                      <a:t>[VALOR]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63-4B24-B543-D82C2BDA4974}"/>
                </c:ext>
              </c:extLst>
            </c:dLbl>
            <c:dLbl>
              <c:idx val="6"/>
              <c:layout>
                <c:manualLayout>
                  <c:x val="-4.9910866434956361E-2"/>
                  <c:y val="5.0314445475384349E-2"/>
                </c:manualLayout>
              </c:layout>
              <c:tx>
                <c:rich>
                  <a:bodyPr/>
                  <a:lstStyle/>
                  <a:p>
                    <a:fld id="{8F619487-A3F7-4A2A-8AC9-8A409AF78855}" type="VALUE">
                      <a:rPr lang="en-US" i="1" smtClean="0"/>
                      <a:pPr/>
                      <a:t>[VALOR]</a:t>
                    </a:fld>
                    <a:endParaRPr lang="es-C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63-4B24-B543-D82C2BDA4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Hoja2!$C$3:$C$9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Hoja2!$G$3:$G$9</c:f>
              <c:numCache>
                <c:formatCode>#,##0</c:formatCode>
                <c:ptCount val="7"/>
                <c:pt idx="0">
                  <c:v>1135308</c:v>
                </c:pt>
                <c:pt idx="1">
                  <c:v>1347271</c:v>
                </c:pt>
                <c:pt idx="2">
                  <c:v>1500951</c:v>
                </c:pt>
                <c:pt idx="3">
                  <c:v>1618665</c:v>
                </c:pt>
                <c:pt idx="4">
                  <c:v>1716271</c:v>
                </c:pt>
                <c:pt idx="5">
                  <c:v>1961193</c:v>
                </c:pt>
                <c:pt idx="6">
                  <c:v>2157312.3000000003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63-4B24-B543-D82C2BDA4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189920"/>
        <c:axId val="1742192832"/>
      </c:lineChart>
      <c:lineChart>
        <c:grouping val="standard"/>
        <c:varyColors val="0"/>
        <c:ser>
          <c:idx val="0"/>
          <c:order val="0"/>
          <c:tx>
            <c:strRef>
              <c:f>Hoja2!$D$2</c:f>
              <c:strCache>
                <c:ptCount val="1"/>
                <c:pt idx="0">
                  <c:v>Docentes Municipales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085556993900519E-2"/>
                  <c:y val="-5.031444547538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63-4B24-B543-D82C2BDA4974}"/>
                </c:ext>
              </c:extLst>
            </c:dLbl>
            <c:dLbl>
              <c:idx val="6"/>
              <c:layout>
                <c:manualLayout>
                  <c:x val="-8.9126547205279336E-2"/>
                  <c:y val="-3.354296365025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63-4B24-B543-D82C2BDA4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Hoja2!$C$3:$C$9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Hoja2!$D$3:$D$9</c:f>
              <c:numCache>
                <c:formatCode>#,##0</c:formatCode>
                <c:ptCount val="7"/>
                <c:pt idx="0">
                  <c:v>85470</c:v>
                </c:pt>
                <c:pt idx="1">
                  <c:v>88653</c:v>
                </c:pt>
                <c:pt idx="2">
                  <c:v>90638</c:v>
                </c:pt>
                <c:pt idx="3">
                  <c:v>94245</c:v>
                </c:pt>
                <c:pt idx="4">
                  <c:v>98411</c:v>
                </c:pt>
                <c:pt idx="5">
                  <c:v>101818</c:v>
                </c:pt>
                <c:pt idx="6">
                  <c:v>103886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C63-4B24-B543-D82C2BDA4974}"/>
            </c:ext>
          </c:extLst>
        </c:ser>
        <c:ser>
          <c:idx val="1"/>
          <c:order val="1"/>
          <c:tx>
            <c:strRef>
              <c:f>Hoja2!$E$2</c:f>
              <c:strCache>
                <c:ptCount val="1"/>
                <c:pt idx="0">
                  <c:v>Asistentes de la Educación Municipales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868087938006081E-2"/>
                  <c:y val="5.1943118252319793E-2"/>
                </c:manualLayout>
              </c:layout>
              <c:tx>
                <c:rich>
                  <a:bodyPr/>
                  <a:lstStyle/>
                  <a:p>
                    <a:fld id="{0EBAB662-ADC6-4781-974B-3384DCEB6B51}" type="VALUE">
                      <a:rPr lang="en-US"/>
                      <a:pPr/>
                      <a:t>[VALOR]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C63-4B24-B543-D82C2BDA49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63-4B24-B543-D82C2BDA497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63-4B24-B543-D82C2BDA49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63-4B24-B543-D82C2BDA497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63-4B24-B543-D82C2BDA49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63-4B24-B543-D82C2BDA4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Hoja2!$C$3:$C$9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Hoja2!$E$3:$E$9</c:f>
              <c:numCache>
                <c:formatCode>#,##0</c:formatCode>
                <c:ptCount val="7"/>
                <c:pt idx="0">
                  <c:v>41395</c:v>
                </c:pt>
                <c:pt idx="1">
                  <c:v>45155</c:v>
                </c:pt>
                <c:pt idx="2">
                  <c:v>49328</c:v>
                </c:pt>
                <c:pt idx="3">
                  <c:v>56945</c:v>
                </c:pt>
                <c:pt idx="4">
                  <c:v>62974</c:v>
                </c:pt>
                <c:pt idx="5">
                  <c:v>69207</c:v>
                </c:pt>
                <c:pt idx="6">
                  <c:v>75074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C63-4B24-B543-D82C2BDA4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3883872"/>
        <c:axId val="1613881376"/>
      </c:lineChart>
      <c:catAx>
        <c:axId val="174218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2192832"/>
        <c:crosses val="autoZero"/>
        <c:auto val="1"/>
        <c:lblAlgn val="ctr"/>
        <c:lblOffset val="100"/>
        <c:noMultiLvlLbl val="0"/>
      </c:catAx>
      <c:valAx>
        <c:axId val="17421928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42189920"/>
        <c:crosses val="autoZero"/>
        <c:crossBetween val="between"/>
        <c:majorUnit val="250000"/>
      </c:valAx>
      <c:valAx>
        <c:axId val="161388137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3883872"/>
        <c:crosses val="max"/>
        <c:crossBetween val="between"/>
        <c:majorUnit val="10000"/>
      </c:valAx>
      <c:catAx>
        <c:axId val="161388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3881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19414031935339"/>
          <c:y val="0.80367916372714943"/>
          <c:w val="0.60031919183290972"/>
          <c:h val="0.19632094292722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sr_SEP!$A$346</c:f>
              <c:strCache>
                <c:ptCount val="1"/>
                <c:pt idx="0">
                  <c:v>Subvención Regular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sr_SEP!$B$345:$G$345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sr_SEP!$B$346:$G$346</c:f>
              <c:numCache>
                <c:formatCode>"$"#.##0</c:formatCode>
                <c:ptCount val="6"/>
                <c:pt idx="0">
                  <c:v>1072398863566.1464</c:v>
                </c:pt>
                <c:pt idx="1">
                  <c:v>1220893124204.0117</c:v>
                </c:pt>
                <c:pt idx="2">
                  <c:v>1289144149946.5913</c:v>
                </c:pt>
                <c:pt idx="3">
                  <c:v>1329890660805.3528</c:v>
                </c:pt>
                <c:pt idx="4">
                  <c:v>1353739440067.8</c:v>
                </c:pt>
                <c:pt idx="5">
                  <c:v>1512583740604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6-4210-950F-4B2555B4EA23}"/>
            </c:ext>
          </c:extLst>
        </c:ser>
        <c:ser>
          <c:idx val="2"/>
          <c:order val="1"/>
          <c:tx>
            <c:strRef>
              <c:f>sr_SEP!$A$347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sr_SEP!$B$345:$G$345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sr_SEP!$B$347:$G$347</c:f>
              <c:numCache>
                <c:formatCode>"$"#.##0</c:formatCode>
                <c:ptCount val="6"/>
                <c:pt idx="0">
                  <c:v>173548364206.32382</c:v>
                </c:pt>
                <c:pt idx="1">
                  <c:v>216887243845.21155</c:v>
                </c:pt>
                <c:pt idx="2">
                  <c:v>294349833659.87091</c:v>
                </c:pt>
                <c:pt idx="3">
                  <c:v>314862790753.22064</c:v>
                </c:pt>
                <c:pt idx="4">
                  <c:v>311087859435.78607</c:v>
                </c:pt>
                <c:pt idx="5">
                  <c:v>423410057100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6-4210-950F-4B2555B4E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0603167"/>
        <c:axId val="1040623551"/>
      </c:barChart>
      <c:catAx>
        <c:axId val="104060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40623551"/>
        <c:crosses val="autoZero"/>
        <c:auto val="1"/>
        <c:lblAlgn val="ctr"/>
        <c:lblOffset val="100"/>
        <c:noMultiLvlLbl val="0"/>
      </c:catAx>
      <c:valAx>
        <c:axId val="104062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40603167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1520578201037803E-2"/>
                <c:y val="0.4187216621040622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Ingresos (Subvención regular más SEP) por estudiante</c:v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sr_SEP!$B$345:$G$345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sr_SEP!$B$354:$G$354</c:f>
              <c:numCache>
                <c:formatCode>"$"#.##0</c:formatCode>
                <c:ptCount val="6"/>
                <c:pt idx="0">
                  <c:v>871652.00986734394</c:v>
                </c:pt>
                <c:pt idx="1">
                  <c:v>1057574.0400565669</c:v>
                </c:pt>
                <c:pt idx="2">
                  <c:v>1194422.7251244301</c:v>
                </c:pt>
                <c:pt idx="3">
                  <c:v>1260701.0483848907</c:v>
                </c:pt>
                <c:pt idx="4">
                  <c:v>1289799.9165638229</c:v>
                </c:pt>
                <c:pt idx="5">
                  <c:v>1518931.6272266228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5-4EF0-93E4-18DD14B07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3908240"/>
        <c:axId val="873902832"/>
      </c:lineChart>
      <c:catAx>
        <c:axId val="8739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73902832"/>
        <c:crosses val="autoZero"/>
        <c:auto val="1"/>
        <c:lblAlgn val="ctr"/>
        <c:lblOffset val="100"/>
        <c:noMultiLvlLbl val="0"/>
      </c:catAx>
      <c:valAx>
        <c:axId val="87390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7390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8.83002207505518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888F23-771F-481E-9923-F38744E2D28F}" type="VALUE">
                      <a:rPr lang="en-US" sz="14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defRPr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AC-4055-90D9-365B07A843FE}"/>
                </c:ext>
              </c:extLst>
            </c:dLbl>
            <c:dLbl>
              <c:idx val="2"/>
              <c:layout>
                <c:manualLayout>
                  <c:x val="0"/>
                  <c:y val="0.132450331125827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AC-4055-90D9-365B07A84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Sheet1!$C$355:$C$359</c:f>
              <c:strCache>
                <c:ptCount val="5"/>
                <c:pt idx="0">
                  <c:v>Variación Subvención Regular</c:v>
                </c:pt>
                <c:pt idx="1">
                  <c:v>Variación SEP</c:v>
                </c:pt>
                <c:pt idx="2">
                  <c:v>Variación matrícula</c:v>
                </c:pt>
                <c:pt idx="3">
                  <c:v>Variación horas docentes</c:v>
                </c:pt>
                <c:pt idx="4">
                  <c:v>Variación horas asistentes</c:v>
                </c:pt>
              </c:strCache>
            </c:strRef>
          </c:cat>
          <c:val>
            <c:numRef>
              <c:f>Sheet1!$D$355:$D$359</c:f>
              <c:numCache>
                <c:formatCode>#,#00%</c:formatCode>
                <c:ptCount val="5"/>
                <c:pt idx="0">
                  <c:v>0.41046749674283173</c:v>
                </c:pt>
                <c:pt idx="1">
                  <c:v>1.4397236991333833</c:v>
                </c:pt>
                <c:pt idx="2">
                  <c:v>-0.10904862812972445</c:v>
                </c:pt>
                <c:pt idx="3">
                  <c:v>0.1932002786664492</c:v>
                </c:pt>
                <c:pt idx="4">
                  <c:v>0.49995013899093177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AC-4055-90D9-365B07A84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9974224"/>
        <c:axId val="849980048"/>
      </c:barChart>
      <c:catAx>
        <c:axId val="84997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49980048"/>
        <c:crosses val="autoZero"/>
        <c:auto val="1"/>
        <c:lblAlgn val="ctr"/>
        <c:lblOffset val="100"/>
        <c:noMultiLvlLbl val="0"/>
      </c:catAx>
      <c:valAx>
        <c:axId val="84998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4997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Hoja1!$H$3</c:f>
              <c:strCache>
                <c:ptCount val="1"/>
                <c:pt idx="0">
                  <c:v>Ley de Presupuestos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Hoja1!$I$2</c:f>
              <c:numCache>
                <c:formatCode>General</c:formatCode>
                <c:ptCount val="1"/>
              </c:numCache>
            </c:numRef>
          </c:cat>
          <c:val>
            <c:numRef>
              <c:f>Hoja1!$I$3</c:f>
              <c:numCache>
                <c:formatCode>#,##0</c:formatCode>
                <c:ptCount val="1"/>
                <c:pt idx="0">
                  <c:v>427709665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A-4C2F-AC6E-DD23BF0C90A8}"/>
            </c:ext>
          </c:extLst>
        </c:ser>
        <c:ser>
          <c:idx val="1"/>
          <c:order val="1"/>
          <c:tx>
            <c:strRef>
              <c:f>Hoja1!$H$4</c:f>
              <c:strCache>
                <c:ptCount val="1"/>
                <c:pt idx="0">
                  <c:v>Presupuesto Vigente al 31/03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Hoja1!$I$2</c:f>
              <c:numCache>
                <c:formatCode>General</c:formatCode>
                <c:ptCount val="1"/>
              </c:numCache>
            </c:numRef>
          </c:cat>
          <c:val>
            <c:numRef>
              <c:f>Hoja1!$I$4</c:f>
              <c:numCache>
                <c:formatCode>#,##0</c:formatCode>
                <c:ptCount val="1"/>
                <c:pt idx="0">
                  <c:v>390211024.23500001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A-4C2F-AC6E-DD23BF0C90A8}"/>
            </c:ext>
          </c:extLst>
        </c:ser>
        <c:ser>
          <c:idx val="2"/>
          <c:order val="2"/>
          <c:tx>
            <c:strRef>
              <c:f>Hoja1!$H$5</c:f>
              <c:strCache>
                <c:ptCount val="1"/>
                <c:pt idx="0">
                  <c:v>Devengado al 31/03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Hoja1!$I$2</c:f>
              <c:numCache>
                <c:formatCode>General</c:formatCode>
                <c:ptCount val="1"/>
              </c:numCache>
            </c:numRef>
          </c:cat>
          <c:val>
            <c:numRef>
              <c:f>Hoja1!$I$5</c:f>
              <c:numCache>
                <c:formatCode>#,##0</c:formatCode>
                <c:ptCount val="1"/>
                <c:pt idx="0">
                  <c:v>6657274.0279999999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5A-4C2F-AC6E-DD23BF0C90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2128256"/>
        <c:axId val="100814784"/>
      </c:barChart>
      <c:catAx>
        <c:axId val="921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0814784"/>
        <c:crosses val="autoZero"/>
        <c:auto val="1"/>
        <c:lblAlgn val="ctr"/>
        <c:lblOffset val="100"/>
        <c:noMultiLvlLbl val="0"/>
      </c:catAx>
      <c:valAx>
        <c:axId val="100814784"/>
        <c:scaling>
          <c:orientation val="minMax"/>
          <c:max val="450000000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92128256"/>
        <c:crosses val="autoZero"/>
        <c:crossBetween val="between"/>
        <c:majorUnit val="20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CL" sz="2000" b="1" noProof="0" dirty="0">
                <a:solidFill>
                  <a:srgbClr val="002060"/>
                </a:solidFill>
              </a:rPr>
              <a:t>Presupuesto</a:t>
            </a:r>
            <a:r>
              <a:rPr lang="en-US" sz="2000" b="1" baseline="0" dirty="0">
                <a:solidFill>
                  <a:srgbClr val="002060"/>
                </a:solidFill>
              </a:rPr>
              <a:t> </a:t>
            </a:r>
            <a:r>
              <a:rPr lang="es-CL" sz="2000" b="1" baseline="0" noProof="0" dirty="0">
                <a:solidFill>
                  <a:srgbClr val="002060"/>
                </a:solidFill>
              </a:rPr>
              <a:t>Servicios</a:t>
            </a:r>
            <a:r>
              <a:rPr lang="en-US" sz="2000" b="1" baseline="0" dirty="0">
                <a:solidFill>
                  <a:srgbClr val="002060"/>
                </a:solidFill>
              </a:rPr>
              <a:t> Locales (M$) </a:t>
            </a:r>
            <a:endParaRPr lang="en-US" sz="2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 M$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Hoja1!$C$3:$F$3</c:f>
              <c:strCache>
                <c:ptCount val="4"/>
                <c:pt idx="0">
                  <c:v>SLE Barrancas</c:v>
                </c:pt>
                <c:pt idx="1">
                  <c:v>SLE Puerto Cordillera</c:v>
                </c:pt>
                <c:pt idx="2">
                  <c:v>SLE Huasco</c:v>
                </c:pt>
                <c:pt idx="3">
                  <c:v>SLE Puerto Araucanía</c:v>
                </c:pt>
              </c:strCache>
            </c:strRef>
          </c:cat>
          <c:val>
            <c:numRef>
              <c:f>Hoja1!$C$4:$F$4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2-4F0B-BCD1-145F1DC694C1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Gastos Operacionales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Hoja1!$C$3:$F$3</c:f>
              <c:strCache>
                <c:ptCount val="4"/>
                <c:pt idx="0">
                  <c:v>SLE Barrancas</c:v>
                </c:pt>
                <c:pt idx="1">
                  <c:v>SLE Puerto Cordillera</c:v>
                </c:pt>
                <c:pt idx="2">
                  <c:v>SLE Huasco</c:v>
                </c:pt>
                <c:pt idx="3">
                  <c:v>SLE Puerto Araucanía</c:v>
                </c:pt>
              </c:strCache>
            </c:strRef>
          </c:cat>
          <c:val>
            <c:numRef>
              <c:f>Hoja1!$C$5:$F$5</c:f>
              <c:numCache>
                <c:formatCode>#,##0</c:formatCode>
                <c:ptCount val="4"/>
                <c:pt idx="0">
                  <c:v>2965771</c:v>
                </c:pt>
                <c:pt idx="1">
                  <c:v>2283200</c:v>
                </c:pt>
                <c:pt idx="2">
                  <c:v>2050786</c:v>
                </c:pt>
                <c:pt idx="3">
                  <c:v>2246870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2-4F0B-BCD1-145F1DC694C1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  <c:pt idx="0">
                  <c:v>Servicio Educativo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Hoja1!$C$3:$F$3</c:f>
              <c:strCache>
                <c:ptCount val="4"/>
                <c:pt idx="0">
                  <c:v>SLE Barrancas</c:v>
                </c:pt>
                <c:pt idx="1">
                  <c:v>SLE Puerto Cordillera</c:v>
                </c:pt>
                <c:pt idx="2">
                  <c:v>SLE Huasco</c:v>
                </c:pt>
                <c:pt idx="3">
                  <c:v>SLE Puerto Araucanía</c:v>
                </c:pt>
              </c:strCache>
            </c:strRef>
          </c:cat>
          <c:val>
            <c:numRef>
              <c:f>Hoja1!$C$6:$F$6</c:f>
              <c:numCache>
                <c:formatCode>#,##0</c:formatCode>
                <c:ptCount val="4"/>
                <c:pt idx="0">
                  <c:v>45152402</c:v>
                </c:pt>
                <c:pt idx="1">
                  <c:v>31405269</c:v>
                </c:pt>
                <c:pt idx="2">
                  <c:v>13803654</c:v>
                </c:pt>
                <c:pt idx="3">
                  <c:v>13653478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2-4F0B-BCD1-145F1DC69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449168"/>
        <c:axId val="688557568"/>
      </c:barChart>
      <c:catAx>
        <c:axId val="69444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88557568"/>
        <c:crosses val="autoZero"/>
        <c:auto val="1"/>
        <c:lblAlgn val="ctr"/>
        <c:lblOffset val="100"/>
        <c:noMultiLvlLbl val="0"/>
      </c:catAx>
      <c:valAx>
        <c:axId val="6885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444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334A-2402-471B-9FA9-28CC62CB096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A6C6A2A-F6B8-45A1-80B9-E8AF6F30BF2B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s-CL" sz="4400" dirty="0"/>
            <a:t>6</a:t>
          </a:r>
        </a:p>
      </dgm:t>
    </dgm:pt>
    <dgm:pt modelId="{7CDAF3BE-E3C3-4177-BC11-D111C7403875}" type="parTrans" cxnId="{C1D99F6B-4BC0-4E61-A196-B749614D29FB}">
      <dgm:prSet/>
      <dgm:spPr/>
      <dgm:t>
        <a:bodyPr/>
        <a:lstStyle/>
        <a:p>
          <a:endParaRPr lang="es-CL"/>
        </a:p>
      </dgm:t>
    </dgm:pt>
    <dgm:pt modelId="{8DC2E993-747E-4869-9E1F-E1A768623C1B}" type="sibTrans" cxnId="{C1D99F6B-4BC0-4E61-A196-B749614D29FB}">
      <dgm:prSet/>
      <dgm:spPr/>
      <dgm:t>
        <a:bodyPr/>
        <a:lstStyle/>
        <a:p>
          <a:endParaRPr lang="es-CL"/>
        </a:p>
      </dgm:t>
    </dgm:pt>
    <dgm:pt modelId="{1007BECB-09AD-4BB8-8B9E-1B90C69B107D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s-CL" b="1" dirty="0">
              <a:solidFill>
                <a:schemeClr val="bg1"/>
              </a:solidFill>
            </a:rPr>
            <a:t>Objetivos</a:t>
          </a:r>
        </a:p>
      </dgm:t>
    </dgm:pt>
    <dgm:pt modelId="{33D29EA6-6AAC-4E1A-83BF-3E7AC79E1D2B}" type="parTrans" cxnId="{E8641552-E2FC-4AAC-BE0E-3FFB45F3375E}">
      <dgm:prSet/>
      <dgm:spPr/>
      <dgm:t>
        <a:bodyPr/>
        <a:lstStyle/>
        <a:p>
          <a:endParaRPr lang="es-CL"/>
        </a:p>
      </dgm:t>
    </dgm:pt>
    <dgm:pt modelId="{D2A3E9CA-44FB-4084-A51C-8D0CF2C47D5C}" type="sibTrans" cxnId="{E8641552-E2FC-4AAC-BE0E-3FFB45F3375E}">
      <dgm:prSet/>
      <dgm:spPr/>
      <dgm:t>
        <a:bodyPr/>
        <a:lstStyle/>
        <a:p>
          <a:endParaRPr lang="es-CL"/>
        </a:p>
      </dgm:t>
    </dgm:pt>
    <dgm:pt modelId="{2FD887FB-DF24-470E-8E7F-2D447B0F0A60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s-CL" sz="4400" dirty="0"/>
            <a:t>29</a:t>
          </a:r>
        </a:p>
      </dgm:t>
    </dgm:pt>
    <dgm:pt modelId="{B358C11E-8048-4885-AEEC-966E6F224379}" type="parTrans" cxnId="{B3E1EAA0-3F05-4FDE-83B9-2B6676F56307}">
      <dgm:prSet/>
      <dgm:spPr/>
      <dgm:t>
        <a:bodyPr/>
        <a:lstStyle/>
        <a:p>
          <a:endParaRPr lang="es-CL"/>
        </a:p>
      </dgm:t>
    </dgm:pt>
    <dgm:pt modelId="{023A5F0A-9F6E-4CBB-8926-FF5AC0802E14}" type="sibTrans" cxnId="{B3E1EAA0-3F05-4FDE-83B9-2B6676F56307}">
      <dgm:prSet/>
      <dgm:spPr/>
      <dgm:t>
        <a:bodyPr/>
        <a:lstStyle/>
        <a:p>
          <a:endParaRPr lang="es-CL"/>
        </a:p>
      </dgm:t>
    </dgm:pt>
    <dgm:pt modelId="{43DD428C-7955-455F-9C84-6F4475E875CD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pPr algn="ctr"/>
          <a:r>
            <a:rPr lang="es-CL" b="1" dirty="0">
              <a:solidFill>
                <a:schemeClr val="bg1"/>
              </a:solidFill>
            </a:rPr>
            <a:t>Líneas de acción</a:t>
          </a:r>
        </a:p>
      </dgm:t>
    </dgm:pt>
    <dgm:pt modelId="{C27FF6E2-86B1-460D-B84E-BF5CC14033DB}" type="parTrans" cxnId="{21A1A898-E069-4527-9EBC-D54F0CB01A9A}">
      <dgm:prSet/>
      <dgm:spPr/>
      <dgm:t>
        <a:bodyPr/>
        <a:lstStyle/>
        <a:p>
          <a:endParaRPr lang="es-CL"/>
        </a:p>
      </dgm:t>
    </dgm:pt>
    <dgm:pt modelId="{2FF689E5-3757-43ED-84AE-3C80CC7074DE}" type="sibTrans" cxnId="{21A1A898-E069-4527-9EBC-D54F0CB01A9A}">
      <dgm:prSet/>
      <dgm:spPr/>
      <dgm:t>
        <a:bodyPr/>
        <a:lstStyle/>
        <a:p>
          <a:endParaRPr lang="es-CL"/>
        </a:p>
      </dgm:t>
    </dgm:pt>
    <dgm:pt modelId="{AEFEC242-717D-46E9-AFEB-C2C2BB94983E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s-CL" sz="4400" dirty="0"/>
            <a:t>86</a:t>
          </a:r>
        </a:p>
      </dgm:t>
    </dgm:pt>
    <dgm:pt modelId="{EE6D7A4D-2A71-4A96-A8B8-E712F836C908}" type="parTrans" cxnId="{4CD7738B-7137-4F4E-ADAC-EF91AF7EFA9D}">
      <dgm:prSet/>
      <dgm:spPr/>
      <dgm:t>
        <a:bodyPr/>
        <a:lstStyle/>
        <a:p>
          <a:endParaRPr lang="es-CL"/>
        </a:p>
      </dgm:t>
    </dgm:pt>
    <dgm:pt modelId="{8E2A097F-3BB1-40B0-B603-A9F7B1E2AF4B}" type="sibTrans" cxnId="{4CD7738B-7137-4F4E-ADAC-EF91AF7EFA9D}">
      <dgm:prSet/>
      <dgm:spPr/>
      <dgm:t>
        <a:bodyPr/>
        <a:lstStyle/>
        <a:p>
          <a:endParaRPr lang="es-CL"/>
        </a:p>
      </dgm:t>
    </dgm:pt>
    <dgm:pt modelId="{F79B7902-70F2-429B-86D1-90E00ADA1570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es-CL" b="1" dirty="0">
              <a:solidFill>
                <a:schemeClr val="bg1"/>
              </a:solidFill>
            </a:rPr>
            <a:t>Iniciativas</a:t>
          </a:r>
        </a:p>
      </dgm:t>
    </dgm:pt>
    <dgm:pt modelId="{8FCEC6DF-34CE-4D71-813C-BF022A92BA0D}" type="parTrans" cxnId="{490DF984-C6AC-40B9-BED7-856AEE2FD215}">
      <dgm:prSet/>
      <dgm:spPr/>
      <dgm:t>
        <a:bodyPr/>
        <a:lstStyle/>
        <a:p>
          <a:endParaRPr lang="es-CL"/>
        </a:p>
      </dgm:t>
    </dgm:pt>
    <dgm:pt modelId="{104FAC23-1700-45CE-BD42-F6A88BF9A085}" type="sibTrans" cxnId="{490DF984-C6AC-40B9-BED7-856AEE2FD215}">
      <dgm:prSet/>
      <dgm:spPr/>
      <dgm:t>
        <a:bodyPr/>
        <a:lstStyle/>
        <a:p>
          <a:endParaRPr lang="es-CL"/>
        </a:p>
      </dgm:t>
    </dgm:pt>
    <dgm:pt modelId="{72E8470E-7A69-4173-A621-2F7627C94FF0}" type="pres">
      <dgm:prSet presAssocID="{B632334A-2402-471B-9FA9-28CC62CB0963}" presName="list" presStyleCnt="0">
        <dgm:presLayoutVars>
          <dgm:dir/>
          <dgm:animLvl val="lvl"/>
        </dgm:presLayoutVars>
      </dgm:prSet>
      <dgm:spPr/>
    </dgm:pt>
    <dgm:pt modelId="{AC6BF06A-CEE2-4207-9824-B4FEF7375214}" type="pres">
      <dgm:prSet presAssocID="{8A6C6A2A-F6B8-45A1-80B9-E8AF6F30BF2B}" presName="posSpace" presStyleCnt="0"/>
      <dgm:spPr/>
    </dgm:pt>
    <dgm:pt modelId="{530F2163-15FD-4209-BF32-18E7939C6579}" type="pres">
      <dgm:prSet presAssocID="{8A6C6A2A-F6B8-45A1-80B9-E8AF6F30BF2B}" presName="vertFlow" presStyleCnt="0"/>
      <dgm:spPr/>
    </dgm:pt>
    <dgm:pt modelId="{FB2B2790-B40A-44B8-AA02-B84EDC390D5B}" type="pres">
      <dgm:prSet presAssocID="{8A6C6A2A-F6B8-45A1-80B9-E8AF6F30BF2B}" presName="topSpace" presStyleCnt="0"/>
      <dgm:spPr/>
    </dgm:pt>
    <dgm:pt modelId="{D4BCFCBF-85E0-44CC-A5EA-E743CEAE8255}" type="pres">
      <dgm:prSet presAssocID="{8A6C6A2A-F6B8-45A1-80B9-E8AF6F30BF2B}" presName="firstComp" presStyleCnt="0"/>
      <dgm:spPr/>
    </dgm:pt>
    <dgm:pt modelId="{57415AB9-4010-47F1-8FC2-C81813982059}" type="pres">
      <dgm:prSet presAssocID="{8A6C6A2A-F6B8-45A1-80B9-E8AF6F30BF2B}" presName="firstChild" presStyleLbl="bgAccFollowNode1" presStyleIdx="0" presStyleCnt="3"/>
      <dgm:spPr/>
    </dgm:pt>
    <dgm:pt modelId="{039A1E4D-C0D5-4175-8D03-25FD82460C28}" type="pres">
      <dgm:prSet presAssocID="{8A6C6A2A-F6B8-45A1-80B9-E8AF6F30BF2B}" presName="firstChildTx" presStyleLbl="bgAccFollowNode1" presStyleIdx="0" presStyleCnt="3">
        <dgm:presLayoutVars>
          <dgm:bulletEnabled val="1"/>
        </dgm:presLayoutVars>
      </dgm:prSet>
      <dgm:spPr/>
    </dgm:pt>
    <dgm:pt modelId="{39E85D73-5743-4E23-8EED-D81A555741DB}" type="pres">
      <dgm:prSet presAssocID="{8A6C6A2A-F6B8-45A1-80B9-E8AF6F30BF2B}" presName="negSpace" presStyleCnt="0"/>
      <dgm:spPr/>
    </dgm:pt>
    <dgm:pt modelId="{A03068D8-40F9-4851-8E29-1A3EAFDD90C8}" type="pres">
      <dgm:prSet presAssocID="{8A6C6A2A-F6B8-45A1-80B9-E8AF6F30BF2B}" presName="circle" presStyleLbl="node1" presStyleIdx="0" presStyleCnt="3" custLinFactNeighborX="-6234" custLinFactNeighborY="-3071"/>
      <dgm:spPr/>
    </dgm:pt>
    <dgm:pt modelId="{62E16802-9F7B-406A-B41F-C30B75D00C68}" type="pres">
      <dgm:prSet presAssocID="{8DC2E993-747E-4869-9E1F-E1A768623C1B}" presName="transSpace" presStyleCnt="0"/>
      <dgm:spPr/>
    </dgm:pt>
    <dgm:pt modelId="{FDB442C7-16BE-4DCD-87AC-82FF358CA3DD}" type="pres">
      <dgm:prSet presAssocID="{2FD887FB-DF24-470E-8E7F-2D447B0F0A60}" presName="posSpace" presStyleCnt="0"/>
      <dgm:spPr/>
    </dgm:pt>
    <dgm:pt modelId="{81AEDF3C-FDDC-4E1D-AC3D-977C6E47EB26}" type="pres">
      <dgm:prSet presAssocID="{2FD887FB-DF24-470E-8E7F-2D447B0F0A60}" presName="vertFlow" presStyleCnt="0"/>
      <dgm:spPr/>
    </dgm:pt>
    <dgm:pt modelId="{E4EB7FBB-9E6E-45C9-91DF-66DD11267F39}" type="pres">
      <dgm:prSet presAssocID="{2FD887FB-DF24-470E-8E7F-2D447B0F0A60}" presName="topSpace" presStyleCnt="0"/>
      <dgm:spPr/>
    </dgm:pt>
    <dgm:pt modelId="{3915520C-B28B-4539-BA8F-210059647BAB}" type="pres">
      <dgm:prSet presAssocID="{2FD887FB-DF24-470E-8E7F-2D447B0F0A60}" presName="firstComp" presStyleCnt="0"/>
      <dgm:spPr/>
    </dgm:pt>
    <dgm:pt modelId="{9E244F9B-3C9D-4A2B-A717-A90144819F2B}" type="pres">
      <dgm:prSet presAssocID="{2FD887FB-DF24-470E-8E7F-2D447B0F0A60}" presName="firstChild" presStyleLbl="bgAccFollowNode1" presStyleIdx="1" presStyleCnt="3"/>
      <dgm:spPr/>
    </dgm:pt>
    <dgm:pt modelId="{8B1C3AAB-8B1C-4D01-9A1F-7F2DC67E13A3}" type="pres">
      <dgm:prSet presAssocID="{2FD887FB-DF24-470E-8E7F-2D447B0F0A60}" presName="firstChildTx" presStyleLbl="bgAccFollowNode1" presStyleIdx="1" presStyleCnt="3">
        <dgm:presLayoutVars>
          <dgm:bulletEnabled val="1"/>
        </dgm:presLayoutVars>
      </dgm:prSet>
      <dgm:spPr/>
    </dgm:pt>
    <dgm:pt modelId="{401646FD-07EA-4903-B40D-4BA57A17BB65}" type="pres">
      <dgm:prSet presAssocID="{2FD887FB-DF24-470E-8E7F-2D447B0F0A60}" presName="negSpace" presStyleCnt="0"/>
      <dgm:spPr/>
    </dgm:pt>
    <dgm:pt modelId="{B3F37020-E07E-4E48-94E3-9AB2F5D0F234}" type="pres">
      <dgm:prSet presAssocID="{2FD887FB-DF24-470E-8E7F-2D447B0F0A60}" presName="circle" presStyleLbl="node1" presStyleIdx="1" presStyleCnt="3"/>
      <dgm:spPr/>
    </dgm:pt>
    <dgm:pt modelId="{9D0572CC-0D71-4B1C-9528-936C1699106E}" type="pres">
      <dgm:prSet presAssocID="{023A5F0A-9F6E-4CBB-8926-FF5AC0802E14}" presName="transSpace" presStyleCnt="0"/>
      <dgm:spPr/>
    </dgm:pt>
    <dgm:pt modelId="{CBEDA78D-D018-4FC8-AE07-52EEFE0DCC0F}" type="pres">
      <dgm:prSet presAssocID="{AEFEC242-717D-46E9-AFEB-C2C2BB94983E}" presName="posSpace" presStyleCnt="0"/>
      <dgm:spPr/>
    </dgm:pt>
    <dgm:pt modelId="{BD82E8F9-0DFB-4141-895B-CFEE9BE242B9}" type="pres">
      <dgm:prSet presAssocID="{AEFEC242-717D-46E9-AFEB-C2C2BB94983E}" presName="vertFlow" presStyleCnt="0"/>
      <dgm:spPr/>
    </dgm:pt>
    <dgm:pt modelId="{CFC85940-A969-49C7-9B0A-F3320554FBF6}" type="pres">
      <dgm:prSet presAssocID="{AEFEC242-717D-46E9-AFEB-C2C2BB94983E}" presName="topSpace" presStyleCnt="0"/>
      <dgm:spPr/>
    </dgm:pt>
    <dgm:pt modelId="{5FEB63B5-AAD1-46A9-B557-6826DC36AA2B}" type="pres">
      <dgm:prSet presAssocID="{AEFEC242-717D-46E9-AFEB-C2C2BB94983E}" presName="firstComp" presStyleCnt="0"/>
      <dgm:spPr/>
    </dgm:pt>
    <dgm:pt modelId="{C49C3224-6E8D-44B9-8237-4824AEEA6313}" type="pres">
      <dgm:prSet presAssocID="{AEFEC242-717D-46E9-AFEB-C2C2BB94983E}" presName="firstChild" presStyleLbl="bgAccFollowNode1" presStyleIdx="2" presStyleCnt="3"/>
      <dgm:spPr/>
    </dgm:pt>
    <dgm:pt modelId="{7DD4EB08-6BC6-4BA9-9FCC-7944825EEA4E}" type="pres">
      <dgm:prSet presAssocID="{AEFEC242-717D-46E9-AFEB-C2C2BB94983E}" presName="firstChildTx" presStyleLbl="bgAccFollowNode1" presStyleIdx="2" presStyleCnt="3">
        <dgm:presLayoutVars>
          <dgm:bulletEnabled val="1"/>
        </dgm:presLayoutVars>
      </dgm:prSet>
      <dgm:spPr/>
    </dgm:pt>
    <dgm:pt modelId="{8532AEA8-C1D7-48D4-B380-62DE3F0FFAEE}" type="pres">
      <dgm:prSet presAssocID="{AEFEC242-717D-46E9-AFEB-C2C2BB94983E}" presName="negSpace" presStyleCnt="0"/>
      <dgm:spPr/>
    </dgm:pt>
    <dgm:pt modelId="{A472051F-3942-43CB-8148-B79F9609196C}" type="pres">
      <dgm:prSet presAssocID="{AEFEC242-717D-46E9-AFEB-C2C2BB94983E}" presName="circle" presStyleLbl="node1" presStyleIdx="2" presStyleCnt="3"/>
      <dgm:spPr/>
    </dgm:pt>
  </dgm:ptLst>
  <dgm:cxnLst>
    <dgm:cxn modelId="{9C070A1D-8702-428A-A0AF-1AF7B7B0033E}" type="presOf" srcId="{1007BECB-09AD-4BB8-8B9E-1B90C69B107D}" destId="{039A1E4D-C0D5-4175-8D03-25FD82460C28}" srcOrd="1" destOrd="0" presId="urn:microsoft.com/office/officeart/2005/8/layout/hList9"/>
    <dgm:cxn modelId="{C3D4E636-97BE-4B9D-A67F-B6B005EF7856}" type="presOf" srcId="{F79B7902-70F2-429B-86D1-90E00ADA1570}" destId="{7DD4EB08-6BC6-4BA9-9FCC-7944825EEA4E}" srcOrd="1" destOrd="0" presId="urn:microsoft.com/office/officeart/2005/8/layout/hList9"/>
    <dgm:cxn modelId="{C1D99F6B-4BC0-4E61-A196-B749614D29FB}" srcId="{B632334A-2402-471B-9FA9-28CC62CB0963}" destId="{8A6C6A2A-F6B8-45A1-80B9-E8AF6F30BF2B}" srcOrd="0" destOrd="0" parTransId="{7CDAF3BE-E3C3-4177-BC11-D111C7403875}" sibTransId="{8DC2E993-747E-4869-9E1F-E1A768623C1B}"/>
    <dgm:cxn modelId="{E8641552-E2FC-4AAC-BE0E-3FFB45F3375E}" srcId="{8A6C6A2A-F6B8-45A1-80B9-E8AF6F30BF2B}" destId="{1007BECB-09AD-4BB8-8B9E-1B90C69B107D}" srcOrd="0" destOrd="0" parTransId="{33D29EA6-6AAC-4E1A-83BF-3E7AC79E1D2B}" sibTransId="{D2A3E9CA-44FB-4084-A51C-8D0CF2C47D5C}"/>
    <dgm:cxn modelId="{490DF984-C6AC-40B9-BED7-856AEE2FD215}" srcId="{AEFEC242-717D-46E9-AFEB-C2C2BB94983E}" destId="{F79B7902-70F2-429B-86D1-90E00ADA1570}" srcOrd="0" destOrd="0" parTransId="{8FCEC6DF-34CE-4D71-813C-BF022A92BA0D}" sibTransId="{104FAC23-1700-45CE-BD42-F6A88BF9A085}"/>
    <dgm:cxn modelId="{838A158A-048B-47ED-A414-923A60083C0D}" type="presOf" srcId="{43DD428C-7955-455F-9C84-6F4475E875CD}" destId="{9E244F9B-3C9D-4A2B-A717-A90144819F2B}" srcOrd="0" destOrd="0" presId="urn:microsoft.com/office/officeart/2005/8/layout/hList9"/>
    <dgm:cxn modelId="{4CD7738B-7137-4F4E-ADAC-EF91AF7EFA9D}" srcId="{B632334A-2402-471B-9FA9-28CC62CB0963}" destId="{AEFEC242-717D-46E9-AFEB-C2C2BB94983E}" srcOrd="2" destOrd="0" parTransId="{EE6D7A4D-2A71-4A96-A8B8-E712F836C908}" sibTransId="{8E2A097F-3BB1-40B0-B603-A9F7B1E2AF4B}"/>
    <dgm:cxn modelId="{238BEC8B-8E48-4BF8-B1A8-457CD12E0A10}" type="presOf" srcId="{43DD428C-7955-455F-9C84-6F4475E875CD}" destId="{8B1C3AAB-8B1C-4D01-9A1F-7F2DC67E13A3}" srcOrd="1" destOrd="0" presId="urn:microsoft.com/office/officeart/2005/8/layout/hList9"/>
    <dgm:cxn modelId="{C1721F92-45E6-4A7D-A1F7-0BE2DDB45117}" type="presOf" srcId="{1007BECB-09AD-4BB8-8B9E-1B90C69B107D}" destId="{57415AB9-4010-47F1-8FC2-C81813982059}" srcOrd="0" destOrd="0" presId="urn:microsoft.com/office/officeart/2005/8/layout/hList9"/>
    <dgm:cxn modelId="{21A1A898-E069-4527-9EBC-D54F0CB01A9A}" srcId="{2FD887FB-DF24-470E-8E7F-2D447B0F0A60}" destId="{43DD428C-7955-455F-9C84-6F4475E875CD}" srcOrd="0" destOrd="0" parTransId="{C27FF6E2-86B1-460D-B84E-BF5CC14033DB}" sibTransId="{2FF689E5-3757-43ED-84AE-3C80CC7074DE}"/>
    <dgm:cxn modelId="{B3E1EAA0-3F05-4FDE-83B9-2B6676F56307}" srcId="{B632334A-2402-471B-9FA9-28CC62CB0963}" destId="{2FD887FB-DF24-470E-8E7F-2D447B0F0A60}" srcOrd="1" destOrd="0" parTransId="{B358C11E-8048-4885-AEEC-966E6F224379}" sibTransId="{023A5F0A-9F6E-4CBB-8926-FF5AC0802E14}"/>
    <dgm:cxn modelId="{484247AD-4B9B-483E-A74C-6F57F22FD729}" type="presOf" srcId="{F79B7902-70F2-429B-86D1-90E00ADA1570}" destId="{C49C3224-6E8D-44B9-8237-4824AEEA6313}" srcOrd="0" destOrd="0" presId="urn:microsoft.com/office/officeart/2005/8/layout/hList9"/>
    <dgm:cxn modelId="{E79C05B4-FD50-4FDD-A1C6-D59FBB9C551A}" type="presOf" srcId="{2FD887FB-DF24-470E-8E7F-2D447B0F0A60}" destId="{B3F37020-E07E-4E48-94E3-9AB2F5D0F234}" srcOrd="0" destOrd="0" presId="urn:microsoft.com/office/officeart/2005/8/layout/hList9"/>
    <dgm:cxn modelId="{C0E641B6-E2C1-487A-A5B0-890FA4EA4CA0}" type="presOf" srcId="{8A6C6A2A-F6B8-45A1-80B9-E8AF6F30BF2B}" destId="{A03068D8-40F9-4851-8E29-1A3EAFDD90C8}" srcOrd="0" destOrd="0" presId="urn:microsoft.com/office/officeart/2005/8/layout/hList9"/>
    <dgm:cxn modelId="{6B686EF2-6A79-4C67-8A71-0970C27C8BC2}" type="presOf" srcId="{AEFEC242-717D-46E9-AFEB-C2C2BB94983E}" destId="{A472051F-3942-43CB-8148-B79F9609196C}" srcOrd="0" destOrd="0" presId="urn:microsoft.com/office/officeart/2005/8/layout/hList9"/>
    <dgm:cxn modelId="{0929C2F2-2C7D-4C6E-87AF-14B9E667FC1C}" type="presOf" srcId="{B632334A-2402-471B-9FA9-28CC62CB0963}" destId="{72E8470E-7A69-4173-A621-2F7627C94FF0}" srcOrd="0" destOrd="0" presId="urn:microsoft.com/office/officeart/2005/8/layout/hList9"/>
    <dgm:cxn modelId="{84487313-7BA9-423D-B92F-6F62C5BA61BF}" type="presParOf" srcId="{72E8470E-7A69-4173-A621-2F7627C94FF0}" destId="{AC6BF06A-CEE2-4207-9824-B4FEF7375214}" srcOrd="0" destOrd="0" presId="urn:microsoft.com/office/officeart/2005/8/layout/hList9"/>
    <dgm:cxn modelId="{9BC46984-7AFF-49AB-9A6C-9F539493A491}" type="presParOf" srcId="{72E8470E-7A69-4173-A621-2F7627C94FF0}" destId="{530F2163-15FD-4209-BF32-18E7939C6579}" srcOrd="1" destOrd="0" presId="urn:microsoft.com/office/officeart/2005/8/layout/hList9"/>
    <dgm:cxn modelId="{C32D1223-7FF0-4FA9-8732-A286D4907ACE}" type="presParOf" srcId="{530F2163-15FD-4209-BF32-18E7939C6579}" destId="{FB2B2790-B40A-44B8-AA02-B84EDC390D5B}" srcOrd="0" destOrd="0" presId="urn:microsoft.com/office/officeart/2005/8/layout/hList9"/>
    <dgm:cxn modelId="{5644807E-ADA5-4A55-A2D3-034C543965B9}" type="presParOf" srcId="{530F2163-15FD-4209-BF32-18E7939C6579}" destId="{D4BCFCBF-85E0-44CC-A5EA-E743CEAE8255}" srcOrd="1" destOrd="0" presId="urn:microsoft.com/office/officeart/2005/8/layout/hList9"/>
    <dgm:cxn modelId="{89A7B238-2FF4-4F6B-8A36-8063E2CBFCE5}" type="presParOf" srcId="{D4BCFCBF-85E0-44CC-A5EA-E743CEAE8255}" destId="{57415AB9-4010-47F1-8FC2-C81813982059}" srcOrd="0" destOrd="0" presId="urn:microsoft.com/office/officeart/2005/8/layout/hList9"/>
    <dgm:cxn modelId="{3E6B012C-7824-42C7-8510-777F820D7314}" type="presParOf" srcId="{D4BCFCBF-85E0-44CC-A5EA-E743CEAE8255}" destId="{039A1E4D-C0D5-4175-8D03-25FD82460C28}" srcOrd="1" destOrd="0" presId="urn:microsoft.com/office/officeart/2005/8/layout/hList9"/>
    <dgm:cxn modelId="{3C33089A-8C1A-4026-B161-A8E957826D1B}" type="presParOf" srcId="{72E8470E-7A69-4173-A621-2F7627C94FF0}" destId="{39E85D73-5743-4E23-8EED-D81A555741DB}" srcOrd="2" destOrd="0" presId="urn:microsoft.com/office/officeart/2005/8/layout/hList9"/>
    <dgm:cxn modelId="{1598B09B-83CC-49B1-BD0D-3D577752EDD4}" type="presParOf" srcId="{72E8470E-7A69-4173-A621-2F7627C94FF0}" destId="{A03068D8-40F9-4851-8E29-1A3EAFDD90C8}" srcOrd="3" destOrd="0" presId="urn:microsoft.com/office/officeart/2005/8/layout/hList9"/>
    <dgm:cxn modelId="{B73BFD92-AEB5-4266-8F82-E0CE9BD1C050}" type="presParOf" srcId="{72E8470E-7A69-4173-A621-2F7627C94FF0}" destId="{62E16802-9F7B-406A-B41F-C30B75D00C68}" srcOrd="4" destOrd="0" presId="urn:microsoft.com/office/officeart/2005/8/layout/hList9"/>
    <dgm:cxn modelId="{DD5FA666-D20E-4EDE-8622-A9B64E148879}" type="presParOf" srcId="{72E8470E-7A69-4173-A621-2F7627C94FF0}" destId="{FDB442C7-16BE-4DCD-87AC-82FF358CA3DD}" srcOrd="5" destOrd="0" presId="urn:microsoft.com/office/officeart/2005/8/layout/hList9"/>
    <dgm:cxn modelId="{4B4975D1-CE2B-456C-B46F-2FB45C46BDE8}" type="presParOf" srcId="{72E8470E-7A69-4173-A621-2F7627C94FF0}" destId="{81AEDF3C-FDDC-4E1D-AC3D-977C6E47EB26}" srcOrd="6" destOrd="0" presId="urn:microsoft.com/office/officeart/2005/8/layout/hList9"/>
    <dgm:cxn modelId="{DA08C7AC-D5E4-4AC9-B61A-82D9CF1AA803}" type="presParOf" srcId="{81AEDF3C-FDDC-4E1D-AC3D-977C6E47EB26}" destId="{E4EB7FBB-9E6E-45C9-91DF-66DD11267F39}" srcOrd="0" destOrd="0" presId="urn:microsoft.com/office/officeart/2005/8/layout/hList9"/>
    <dgm:cxn modelId="{AB832F29-A2BD-420D-ADD7-05B06DF1AFEC}" type="presParOf" srcId="{81AEDF3C-FDDC-4E1D-AC3D-977C6E47EB26}" destId="{3915520C-B28B-4539-BA8F-210059647BAB}" srcOrd="1" destOrd="0" presId="urn:microsoft.com/office/officeart/2005/8/layout/hList9"/>
    <dgm:cxn modelId="{57F56756-2E61-4EDD-B1E1-DE4CF68EB18E}" type="presParOf" srcId="{3915520C-B28B-4539-BA8F-210059647BAB}" destId="{9E244F9B-3C9D-4A2B-A717-A90144819F2B}" srcOrd="0" destOrd="0" presId="urn:microsoft.com/office/officeart/2005/8/layout/hList9"/>
    <dgm:cxn modelId="{2A7771FE-2B74-49A2-BBB9-9D9940D42CB4}" type="presParOf" srcId="{3915520C-B28B-4539-BA8F-210059647BAB}" destId="{8B1C3AAB-8B1C-4D01-9A1F-7F2DC67E13A3}" srcOrd="1" destOrd="0" presId="urn:microsoft.com/office/officeart/2005/8/layout/hList9"/>
    <dgm:cxn modelId="{37976525-0B54-4328-8BE5-2CDDC7127FD5}" type="presParOf" srcId="{72E8470E-7A69-4173-A621-2F7627C94FF0}" destId="{401646FD-07EA-4903-B40D-4BA57A17BB65}" srcOrd="7" destOrd="0" presId="urn:microsoft.com/office/officeart/2005/8/layout/hList9"/>
    <dgm:cxn modelId="{519BCCBA-494A-48A3-9C1F-9ED47FD85148}" type="presParOf" srcId="{72E8470E-7A69-4173-A621-2F7627C94FF0}" destId="{B3F37020-E07E-4E48-94E3-9AB2F5D0F234}" srcOrd="8" destOrd="0" presId="urn:microsoft.com/office/officeart/2005/8/layout/hList9"/>
    <dgm:cxn modelId="{61245BE8-96C2-41A3-BAA4-9091422FEBD0}" type="presParOf" srcId="{72E8470E-7A69-4173-A621-2F7627C94FF0}" destId="{9D0572CC-0D71-4B1C-9528-936C1699106E}" srcOrd="9" destOrd="0" presId="urn:microsoft.com/office/officeart/2005/8/layout/hList9"/>
    <dgm:cxn modelId="{664736D9-ECA5-455B-9674-644EF3813C42}" type="presParOf" srcId="{72E8470E-7A69-4173-A621-2F7627C94FF0}" destId="{CBEDA78D-D018-4FC8-AE07-52EEFE0DCC0F}" srcOrd="10" destOrd="0" presId="urn:microsoft.com/office/officeart/2005/8/layout/hList9"/>
    <dgm:cxn modelId="{15F536DB-FB11-4F1A-AACA-928E9F3BF810}" type="presParOf" srcId="{72E8470E-7A69-4173-A621-2F7627C94FF0}" destId="{BD82E8F9-0DFB-4141-895B-CFEE9BE242B9}" srcOrd="11" destOrd="0" presId="urn:microsoft.com/office/officeart/2005/8/layout/hList9"/>
    <dgm:cxn modelId="{BDE65167-A7AC-4C29-9107-093AAC288E5D}" type="presParOf" srcId="{BD82E8F9-0DFB-4141-895B-CFEE9BE242B9}" destId="{CFC85940-A969-49C7-9B0A-F3320554FBF6}" srcOrd="0" destOrd="0" presId="urn:microsoft.com/office/officeart/2005/8/layout/hList9"/>
    <dgm:cxn modelId="{59B6D83F-34BE-446F-97CF-323998E43993}" type="presParOf" srcId="{BD82E8F9-0DFB-4141-895B-CFEE9BE242B9}" destId="{5FEB63B5-AAD1-46A9-B557-6826DC36AA2B}" srcOrd="1" destOrd="0" presId="urn:microsoft.com/office/officeart/2005/8/layout/hList9"/>
    <dgm:cxn modelId="{D9767C07-0EA9-498B-BD70-0A01AD5BF501}" type="presParOf" srcId="{5FEB63B5-AAD1-46A9-B557-6826DC36AA2B}" destId="{C49C3224-6E8D-44B9-8237-4824AEEA6313}" srcOrd="0" destOrd="0" presId="urn:microsoft.com/office/officeart/2005/8/layout/hList9"/>
    <dgm:cxn modelId="{55D6F4D6-A1FB-43EC-AB78-73B4BD1B13D4}" type="presParOf" srcId="{5FEB63B5-AAD1-46A9-B557-6826DC36AA2B}" destId="{7DD4EB08-6BC6-4BA9-9FCC-7944825EEA4E}" srcOrd="1" destOrd="0" presId="urn:microsoft.com/office/officeart/2005/8/layout/hList9"/>
    <dgm:cxn modelId="{B8F09D7F-AA5A-425A-A1CE-727191F7E28F}" type="presParOf" srcId="{72E8470E-7A69-4173-A621-2F7627C94FF0}" destId="{8532AEA8-C1D7-48D4-B380-62DE3F0FFAEE}" srcOrd="12" destOrd="0" presId="urn:microsoft.com/office/officeart/2005/8/layout/hList9"/>
    <dgm:cxn modelId="{43CE4737-6942-44BA-BC4A-40E3F1EFCF44}" type="presParOf" srcId="{72E8470E-7A69-4173-A621-2F7627C94FF0}" destId="{A472051F-3942-43CB-8148-B79F9609196C}" srcOrd="13" destOrd="0" presId="urn:microsoft.com/office/officeart/2005/8/layout/hList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15AB9-4010-47F1-8FC2-C81813982059}">
      <dsp:nvSpPr>
        <dsp:cNvPr id="0" name=""/>
        <dsp:cNvSpPr/>
      </dsp:nvSpPr>
      <dsp:spPr>
        <a:xfrm>
          <a:off x="915918" y="2019144"/>
          <a:ext cx="1716009" cy="11445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chemeClr val="bg1"/>
              </a:solidFill>
            </a:rPr>
            <a:t>Objetivos</a:t>
          </a:r>
        </a:p>
      </dsp:txBody>
      <dsp:txXfrm>
        <a:off x="1190480" y="2019144"/>
        <a:ext cx="1441447" cy="1144578"/>
      </dsp:txXfrm>
    </dsp:sp>
    <dsp:sp modelId="{A03068D8-40F9-4851-8E29-1A3EAFDD90C8}">
      <dsp:nvSpPr>
        <dsp:cNvPr id="0" name=""/>
        <dsp:cNvSpPr/>
      </dsp:nvSpPr>
      <dsp:spPr>
        <a:xfrm>
          <a:off x="0" y="1526409"/>
          <a:ext cx="1144006" cy="114400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6</a:t>
          </a:r>
        </a:p>
      </dsp:txBody>
      <dsp:txXfrm>
        <a:off x="167536" y="1693945"/>
        <a:ext cx="808934" cy="808934"/>
      </dsp:txXfrm>
    </dsp:sp>
    <dsp:sp modelId="{9E244F9B-3C9D-4A2B-A717-A90144819F2B}">
      <dsp:nvSpPr>
        <dsp:cNvPr id="0" name=""/>
        <dsp:cNvSpPr/>
      </dsp:nvSpPr>
      <dsp:spPr>
        <a:xfrm>
          <a:off x="3775933" y="2019144"/>
          <a:ext cx="1716009" cy="11445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chemeClr val="bg1"/>
              </a:solidFill>
            </a:rPr>
            <a:t>Líneas de acción</a:t>
          </a:r>
        </a:p>
      </dsp:txBody>
      <dsp:txXfrm>
        <a:off x="4050495" y="2019144"/>
        <a:ext cx="1441447" cy="1144578"/>
      </dsp:txXfrm>
    </dsp:sp>
    <dsp:sp modelId="{B3F37020-E07E-4E48-94E3-9AB2F5D0F234}">
      <dsp:nvSpPr>
        <dsp:cNvPr id="0" name=""/>
        <dsp:cNvSpPr/>
      </dsp:nvSpPr>
      <dsp:spPr>
        <a:xfrm>
          <a:off x="2860728" y="1561541"/>
          <a:ext cx="1144006" cy="114400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29</a:t>
          </a:r>
        </a:p>
      </dsp:txBody>
      <dsp:txXfrm>
        <a:off x="3028264" y="1729077"/>
        <a:ext cx="808934" cy="808934"/>
      </dsp:txXfrm>
    </dsp:sp>
    <dsp:sp modelId="{C49C3224-6E8D-44B9-8237-4824AEEA6313}">
      <dsp:nvSpPr>
        <dsp:cNvPr id="0" name=""/>
        <dsp:cNvSpPr/>
      </dsp:nvSpPr>
      <dsp:spPr>
        <a:xfrm>
          <a:off x="6635949" y="2019144"/>
          <a:ext cx="1716009" cy="1144578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chemeClr val="bg1"/>
              </a:solidFill>
            </a:rPr>
            <a:t>Iniciativas</a:t>
          </a:r>
        </a:p>
      </dsp:txBody>
      <dsp:txXfrm>
        <a:off x="6910510" y="2019144"/>
        <a:ext cx="1441447" cy="1144578"/>
      </dsp:txXfrm>
    </dsp:sp>
    <dsp:sp modelId="{A472051F-3942-43CB-8148-B79F9609196C}">
      <dsp:nvSpPr>
        <dsp:cNvPr id="0" name=""/>
        <dsp:cNvSpPr/>
      </dsp:nvSpPr>
      <dsp:spPr>
        <a:xfrm>
          <a:off x="5720744" y="1561541"/>
          <a:ext cx="1144006" cy="114400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400" kern="1200" dirty="0"/>
            <a:t>86</a:t>
          </a:r>
        </a:p>
      </dsp:txBody>
      <dsp:txXfrm>
        <a:off x="5888280" y="1729077"/>
        <a:ext cx="808934" cy="808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0.78389</cdr:x>
      <cdr:y>0.8573</cdr:y>
    </cdr:from>
    <cdr:to>
      <cdr:x>0.93201</cdr:x>
      <cdr:y>0.90438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D1EA17F-7F5D-4DB1-8B01-D5838B86C86F}"/>
            </a:ext>
          </a:extLst>
        </cdr:cNvPr>
        <cdr:cNvSpPr/>
      </cdr:nvSpPr>
      <cdr:spPr>
        <a:xfrm xmlns:a="http://schemas.openxmlformats.org/drawingml/2006/main">
          <a:off x="6542968" y="3752511"/>
          <a:ext cx="1236371" cy="2060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0.7052</cdr:x>
      <cdr:y>0.79845</cdr:y>
    </cdr:from>
    <cdr:to>
      <cdr:x>0.80395</cdr:x>
      <cdr:y>0.8573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1315ADB6-5D3D-4B86-B97F-08727A907410}"/>
            </a:ext>
          </a:extLst>
        </cdr:cNvPr>
        <cdr:cNvSpPr/>
      </cdr:nvSpPr>
      <cdr:spPr>
        <a:xfrm xmlns:a="http://schemas.openxmlformats.org/drawingml/2006/main">
          <a:off x="5886145" y="3494933"/>
          <a:ext cx="824248" cy="2575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0.79852</cdr:x>
      <cdr:y>0.86175</cdr:y>
    </cdr:from>
    <cdr:to>
      <cdr:x>0.86718</cdr:x>
      <cdr:y>0.91048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649E5D20-7F99-4AA0-B984-272C69E1E766}"/>
            </a:ext>
          </a:extLst>
        </cdr:cNvPr>
        <cdr:cNvSpPr/>
      </cdr:nvSpPr>
      <cdr:spPr>
        <a:xfrm xmlns:a="http://schemas.openxmlformats.org/drawingml/2006/main">
          <a:off x="7301675" y="4974608"/>
          <a:ext cx="627797" cy="2813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0.80448</cdr:x>
      <cdr:y>0.86175</cdr:y>
    </cdr:from>
    <cdr:to>
      <cdr:x>1</cdr:x>
      <cdr:y>0.91048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897C5CEB-72DB-47D6-9E5F-8266F7308476}"/>
            </a:ext>
          </a:extLst>
        </cdr:cNvPr>
        <cdr:cNvSpPr txBox="1"/>
      </cdr:nvSpPr>
      <cdr:spPr>
        <a:xfrm xmlns:a="http://schemas.openxmlformats.org/drawingml/2006/main">
          <a:off x="7356143" y="4974608"/>
          <a:ext cx="1787857" cy="281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800" b="1" dirty="0"/>
            <a:t>Costa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2A5D4217-94BB-B449-BD37-857AA9F9A68D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C0D4637-199A-DC46-8947-DBF8A6F683F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67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AAE43795-F308-0946-9554-F3C100DD7F8F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D78BE8C1-C28B-D04E-A886-8DA23175AB1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276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6ED-2870-48E7-B179-DC1A275493F1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65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3BB6-0325-4DEE-BD6C-D7B41F246E30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768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1DCA-3413-4737-B80C-696F4B52A99E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1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BF70A25-E6D5-498A-8CEB-89DE88E5DF5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A0EF20-C1BE-4210-B820-3544B9159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70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B9C6-26A7-4E5B-933C-02E57D3FD99D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883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1903-0006-45A9-9347-013B42F1E65F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20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1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1pPr>
            <a:lvl2pPr marL="4567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2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3pPr>
            <a:lvl4pPr marL="1370388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4pPr>
            <a:lvl5pPr marL="1827184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5pPr>
            <a:lvl6pPr marL="2283980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6pPr>
            <a:lvl7pPr marL="2740776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7pPr>
            <a:lvl8pPr marL="3197572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8pPr>
            <a:lvl9pPr marL="3654368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BFEC-AF03-4ECE-9DC4-09CE4DF8DAE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345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13"/>
            </a:lvl1pPr>
            <a:lvl2pPr>
              <a:defRPr sz="2401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13"/>
            </a:lvl1pPr>
            <a:lvl2pPr>
              <a:defRPr sz="2401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96AE-3BB6-4E3F-BB67-82712E726191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012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6796" indent="0">
              <a:buNone/>
              <a:defRPr sz="1988" b="1"/>
            </a:lvl2pPr>
            <a:lvl3pPr marL="913592" indent="0">
              <a:buNone/>
              <a:defRPr sz="1800" b="1"/>
            </a:lvl3pPr>
            <a:lvl4pPr marL="1370388" indent="0">
              <a:buNone/>
              <a:defRPr sz="1613" b="1"/>
            </a:lvl4pPr>
            <a:lvl5pPr marL="1827184" indent="0">
              <a:buNone/>
              <a:defRPr sz="1613" b="1"/>
            </a:lvl5pPr>
            <a:lvl6pPr marL="2283980" indent="0">
              <a:buNone/>
              <a:defRPr sz="1613" b="1"/>
            </a:lvl6pPr>
            <a:lvl7pPr marL="2740776" indent="0">
              <a:buNone/>
              <a:defRPr sz="1613" b="1"/>
            </a:lvl7pPr>
            <a:lvl8pPr marL="3197572" indent="0">
              <a:buNone/>
              <a:defRPr sz="1613" b="1"/>
            </a:lvl8pPr>
            <a:lvl9pPr marL="3654368" indent="0">
              <a:buNone/>
              <a:defRPr sz="161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1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6796" indent="0">
              <a:buNone/>
              <a:defRPr sz="1988" b="1"/>
            </a:lvl2pPr>
            <a:lvl3pPr marL="913592" indent="0">
              <a:buNone/>
              <a:defRPr sz="1800" b="1"/>
            </a:lvl3pPr>
            <a:lvl4pPr marL="1370388" indent="0">
              <a:buNone/>
              <a:defRPr sz="1613" b="1"/>
            </a:lvl4pPr>
            <a:lvl5pPr marL="1827184" indent="0">
              <a:buNone/>
              <a:defRPr sz="1613" b="1"/>
            </a:lvl5pPr>
            <a:lvl6pPr marL="2283980" indent="0">
              <a:buNone/>
              <a:defRPr sz="1613" b="1"/>
            </a:lvl6pPr>
            <a:lvl7pPr marL="2740776" indent="0">
              <a:buNone/>
              <a:defRPr sz="1613" b="1"/>
            </a:lvl7pPr>
            <a:lvl8pPr marL="3197572" indent="0">
              <a:buNone/>
              <a:defRPr sz="1613" b="1"/>
            </a:lvl8pPr>
            <a:lvl9pPr marL="3654368" indent="0">
              <a:buNone/>
              <a:defRPr sz="161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1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3B6E-7F47-4B68-A170-744B6F9BD135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28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CB16-BFBD-4B61-BFDE-F535D0D61ECF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316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9E94-E859-46B9-AEF6-817180738B8E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6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CF14-CAC2-4AEE-AFBC-4184491AB8ED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279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88"/>
            </a:lvl1pPr>
            <a:lvl2pPr>
              <a:defRPr sz="2813"/>
            </a:lvl2pPr>
            <a:lvl3pPr>
              <a:defRPr sz="2401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88"/>
            </a:lvl1pPr>
            <a:lvl2pPr marL="456796" indent="0">
              <a:buNone/>
              <a:defRPr sz="1200"/>
            </a:lvl2pPr>
            <a:lvl3pPr marL="913592" indent="0">
              <a:buNone/>
              <a:defRPr sz="1013"/>
            </a:lvl3pPr>
            <a:lvl4pPr marL="1370388" indent="0">
              <a:buNone/>
              <a:defRPr sz="900"/>
            </a:lvl4pPr>
            <a:lvl5pPr marL="1827184" indent="0">
              <a:buNone/>
              <a:defRPr sz="900"/>
            </a:lvl5pPr>
            <a:lvl6pPr marL="2283980" indent="0">
              <a:buNone/>
              <a:defRPr sz="900"/>
            </a:lvl6pPr>
            <a:lvl7pPr marL="2740776" indent="0">
              <a:buNone/>
              <a:defRPr sz="900"/>
            </a:lvl7pPr>
            <a:lvl8pPr marL="3197572" indent="0">
              <a:buNone/>
              <a:defRPr sz="900"/>
            </a:lvl8pPr>
            <a:lvl9pPr marL="36543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9C6C-56FC-4D10-8802-41E4EEAEE3BE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9570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88"/>
            </a:lvl1pPr>
            <a:lvl2pPr marL="456796" indent="0">
              <a:buNone/>
              <a:defRPr sz="2813"/>
            </a:lvl2pPr>
            <a:lvl3pPr marL="913592" indent="0">
              <a:buNone/>
              <a:defRPr sz="2401"/>
            </a:lvl3pPr>
            <a:lvl4pPr marL="1370388" indent="0">
              <a:buNone/>
              <a:defRPr sz="1988"/>
            </a:lvl4pPr>
            <a:lvl5pPr marL="1827184" indent="0">
              <a:buNone/>
              <a:defRPr sz="1988"/>
            </a:lvl5pPr>
            <a:lvl6pPr marL="2283980" indent="0">
              <a:buNone/>
              <a:defRPr sz="1988"/>
            </a:lvl6pPr>
            <a:lvl7pPr marL="2740776" indent="0">
              <a:buNone/>
              <a:defRPr sz="1988"/>
            </a:lvl7pPr>
            <a:lvl8pPr marL="3197572" indent="0">
              <a:buNone/>
              <a:defRPr sz="1988"/>
            </a:lvl8pPr>
            <a:lvl9pPr marL="3654368" indent="0">
              <a:buNone/>
              <a:defRPr sz="1988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88"/>
            </a:lvl1pPr>
            <a:lvl2pPr marL="456796" indent="0">
              <a:buNone/>
              <a:defRPr sz="1200"/>
            </a:lvl2pPr>
            <a:lvl3pPr marL="913592" indent="0">
              <a:buNone/>
              <a:defRPr sz="1013"/>
            </a:lvl3pPr>
            <a:lvl4pPr marL="1370388" indent="0">
              <a:buNone/>
              <a:defRPr sz="900"/>
            </a:lvl4pPr>
            <a:lvl5pPr marL="1827184" indent="0">
              <a:buNone/>
              <a:defRPr sz="900"/>
            </a:lvl5pPr>
            <a:lvl6pPr marL="2283980" indent="0">
              <a:buNone/>
              <a:defRPr sz="900"/>
            </a:lvl6pPr>
            <a:lvl7pPr marL="2740776" indent="0">
              <a:buNone/>
              <a:defRPr sz="900"/>
            </a:lvl7pPr>
            <a:lvl8pPr marL="3197572" indent="0">
              <a:buNone/>
              <a:defRPr sz="900"/>
            </a:lvl8pPr>
            <a:lvl9pPr marL="36543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9B28-81DA-4898-99C4-8BCD818583F2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65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69EF-6241-4D41-8A7A-EBC737739E5B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480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A0C8-881E-4D57-AC7A-DA3E9F9D1D99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067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B71C671-BC57-4182-99A4-E0810160BBF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A0EF20-C1BE-4210-B820-3544B9159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16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171A448-F306-4D57-A27E-7B8AE7FD9DCD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A0EF20-C1BE-4210-B820-3544B9159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9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5D79B7-BF66-48A0-9939-1F1995CE6D4F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398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1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1pPr>
            <a:lvl2pPr marL="4567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2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3pPr>
            <a:lvl4pPr marL="1370388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4pPr>
            <a:lvl5pPr marL="1827184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5pPr>
            <a:lvl6pPr marL="2283980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6pPr>
            <a:lvl7pPr marL="2740776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7pPr>
            <a:lvl8pPr marL="3197572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8pPr>
            <a:lvl9pPr marL="3654368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9B3DC4D-28E4-488D-9784-5261EABFA96E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0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13"/>
            </a:lvl1pPr>
            <a:lvl2pPr>
              <a:defRPr sz="2401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13"/>
            </a:lvl1pPr>
            <a:lvl2pPr>
              <a:defRPr sz="2401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84A06A7-7439-4DE0-97D9-75D7E42E99C9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1088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6796" indent="0">
              <a:buNone/>
              <a:defRPr sz="1988" b="1"/>
            </a:lvl2pPr>
            <a:lvl3pPr marL="913592" indent="0">
              <a:buNone/>
              <a:defRPr sz="1800" b="1"/>
            </a:lvl3pPr>
            <a:lvl4pPr marL="1370388" indent="0">
              <a:buNone/>
              <a:defRPr sz="1613" b="1"/>
            </a:lvl4pPr>
            <a:lvl5pPr marL="1827184" indent="0">
              <a:buNone/>
              <a:defRPr sz="1613" b="1"/>
            </a:lvl5pPr>
            <a:lvl6pPr marL="2283980" indent="0">
              <a:buNone/>
              <a:defRPr sz="1613" b="1"/>
            </a:lvl6pPr>
            <a:lvl7pPr marL="2740776" indent="0">
              <a:buNone/>
              <a:defRPr sz="1613" b="1"/>
            </a:lvl7pPr>
            <a:lvl8pPr marL="3197572" indent="0">
              <a:buNone/>
              <a:defRPr sz="1613" b="1"/>
            </a:lvl8pPr>
            <a:lvl9pPr marL="3654368" indent="0">
              <a:buNone/>
              <a:defRPr sz="161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6796" indent="0">
              <a:buNone/>
              <a:defRPr sz="1988" b="1"/>
            </a:lvl2pPr>
            <a:lvl3pPr marL="913592" indent="0">
              <a:buNone/>
              <a:defRPr sz="1800" b="1"/>
            </a:lvl3pPr>
            <a:lvl4pPr marL="1370388" indent="0">
              <a:buNone/>
              <a:defRPr sz="1613" b="1"/>
            </a:lvl4pPr>
            <a:lvl5pPr marL="1827184" indent="0">
              <a:buNone/>
              <a:defRPr sz="1613" b="1"/>
            </a:lvl5pPr>
            <a:lvl6pPr marL="2283980" indent="0">
              <a:buNone/>
              <a:defRPr sz="1613" b="1"/>
            </a:lvl6pPr>
            <a:lvl7pPr marL="2740776" indent="0">
              <a:buNone/>
              <a:defRPr sz="1613" b="1"/>
            </a:lvl7pPr>
            <a:lvl8pPr marL="3197572" indent="0">
              <a:buNone/>
              <a:defRPr sz="1613" b="1"/>
            </a:lvl8pPr>
            <a:lvl9pPr marL="3654368" indent="0">
              <a:buNone/>
              <a:defRPr sz="161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AE215E3-6750-46D2-8393-91C80EE5C74E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07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14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1988">
                <a:solidFill>
                  <a:schemeClr val="tx1">
                    <a:tint val="75000"/>
                  </a:schemeClr>
                </a:solidFill>
              </a:defRPr>
            </a:lvl1pPr>
            <a:lvl2pPr marL="4567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92" indent="0">
              <a:buNone/>
              <a:defRPr sz="1613">
                <a:solidFill>
                  <a:schemeClr val="tx1">
                    <a:tint val="75000"/>
                  </a:schemeClr>
                </a:solidFill>
              </a:defRPr>
            </a:lvl3pPr>
            <a:lvl4pPr marL="1370388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4pPr>
            <a:lvl5pPr marL="1827184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5pPr>
            <a:lvl6pPr marL="2283980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6pPr>
            <a:lvl7pPr marL="2740776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7pPr>
            <a:lvl8pPr marL="3197572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8pPr>
            <a:lvl9pPr marL="3654368" indent="0">
              <a:buNone/>
              <a:defRPr sz="1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BA1E-462C-4F5E-B6DC-ED5E2FB37844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1626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13B2A2-A85C-4D89-B4CA-B1AFC467EC6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0817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A255BD-F534-4149-B31F-E866B77200D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6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813"/>
            </a:lvl2pPr>
            <a:lvl3pPr>
              <a:defRPr sz="2401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8"/>
            </a:lvl1pPr>
            <a:lvl2pPr marL="456796" indent="0">
              <a:buNone/>
              <a:defRPr sz="1200"/>
            </a:lvl2pPr>
            <a:lvl3pPr marL="913592" indent="0">
              <a:buNone/>
              <a:defRPr sz="1013"/>
            </a:lvl3pPr>
            <a:lvl4pPr marL="1370388" indent="0">
              <a:buNone/>
              <a:defRPr sz="900"/>
            </a:lvl4pPr>
            <a:lvl5pPr marL="1827184" indent="0">
              <a:buNone/>
              <a:defRPr sz="900"/>
            </a:lvl5pPr>
            <a:lvl6pPr marL="2283980" indent="0">
              <a:buNone/>
              <a:defRPr sz="900"/>
            </a:lvl6pPr>
            <a:lvl7pPr marL="2740776" indent="0">
              <a:buNone/>
              <a:defRPr sz="900"/>
            </a:lvl7pPr>
            <a:lvl8pPr marL="3197572" indent="0">
              <a:buNone/>
              <a:defRPr sz="900"/>
            </a:lvl8pPr>
            <a:lvl9pPr marL="36543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780113-2908-4A4D-AD91-74E1E67DCD15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590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6796" indent="0">
              <a:buNone/>
              <a:defRPr sz="2813"/>
            </a:lvl2pPr>
            <a:lvl3pPr marL="913592" indent="0">
              <a:buNone/>
              <a:defRPr sz="2401"/>
            </a:lvl3pPr>
            <a:lvl4pPr marL="1370388" indent="0">
              <a:buNone/>
              <a:defRPr sz="1988"/>
            </a:lvl4pPr>
            <a:lvl5pPr marL="1827184" indent="0">
              <a:buNone/>
              <a:defRPr sz="1988"/>
            </a:lvl5pPr>
            <a:lvl6pPr marL="2283980" indent="0">
              <a:buNone/>
              <a:defRPr sz="1988"/>
            </a:lvl6pPr>
            <a:lvl7pPr marL="2740776" indent="0">
              <a:buNone/>
              <a:defRPr sz="1988"/>
            </a:lvl7pPr>
            <a:lvl8pPr marL="3197572" indent="0">
              <a:buNone/>
              <a:defRPr sz="1988"/>
            </a:lvl8pPr>
            <a:lvl9pPr marL="3654368" indent="0">
              <a:buNone/>
              <a:defRPr sz="1988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8"/>
            </a:lvl1pPr>
            <a:lvl2pPr marL="456796" indent="0">
              <a:buNone/>
              <a:defRPr sz="1200"/>
            </a:lvl2pPr>
            <a:lvl3pPr marL="913592" indent="0">
              <a:buNone/>
              <a:defRPr sz="1013"/>
            </a:lvl3pPr>
            <a:lvl4pPr marL="1370388" indent="0">
              <a:buNone/>
              <a:defRPr sz="900"/>
            </a:lvl4pPr>
            <a:lvl5pPr marL="1827184" indent="0">
              <a:buNone/>
              <a:defRPr sz="900"/>
            </a:lvl5pPr>
            <a:lvl6pPr marL="2283980" indent="0">
              <a:buNone/>
              <a:defRPr sz="900"/>
            </a:lvl6pPr>
            <a:lvl7pPr marL="2740776" indent="0">
              <a:buNone/>
              <a:defRPr sz="900"/>
            </a:lvl7pPr>
            <a:lvl8pPr marL="3197572" indent="0">
              <a:buNone/>
              <a:defRPr sz="900"/>
            </a:lvl8pPr>
            <a:lvl9pPr marL="36543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3FF5A2B-F171-4D18-B49D-4B3EB89A6F09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8219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21AA998-13C9-4A66-BF64-ACAC5AAEF439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200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8A2712B-FACE-4883-A32B-576294225C6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7031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1BF8-22DE-4BCD-8436-1B20B5136C56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3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13"/>
            </a:lvl1pPr>
            <a:lvl2pPr>
              <a:defRPr sz="2401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13"/>
            </a:lvl1pPr>
            <a:lvl2pPr>
              <a:defRPr sz="2401"/>
            </a:lvl2pPr>
            <a:lvl3pPr>
              <a:defRPr sz="1988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10A4-9DC3-46F4-950E-2A2708C66D83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711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6796" indent="0">
              <a:buNone/>
              <a:defRPr sz="1988" b="1"/>
            </a:lvl2pPr>
            <a:lvl3pPr marL="913592" indent="0">
              <a:buNone/>
              <a:defRPr sz="1800" b="1"/>
            </a:lvl3pPr>
            <a:lvl4pPr marL="1370388" indent="0">
              <a:buNone/>
              <a:defRPr sz="1613" b="1"/>
            </a:lvl4pPr>
            <a:lvl5pPr marL="1827184" indent="0">
              <a:buNone/>
              <a:defRPr sz="1613" b="1"/>
            </a:lvl5pPr>
            <a:lvl6pPr marL="2283980" indent="0">
              <a:buNone/>
              <a:defRPr sz="1613" b="1"/>
            </a:lvl6pPr>
            <a:lvl7pPr marL="2740776" indent="0">
              <a:buNone/>
              <a:defRPr sz="1613" b="1"/>
            </a:lvl7pPr>
            <a:lvl8pPr marL="3197572" indent="0">
              <a:buNone/>
              <a:defRPr sz="1613" b="1"/>
            </a:lvl8pPr>
            <a:lvl9pPr marL="3654368" indent="0">
              <a:buNone/>
              <a:defRPr sz="161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1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6796" indent="0">
              <a:buNone/>
              <a:defRPr sz="1988" b="1"/>
            </a:lvl2pPr>
            <a:lvl3pPr marL="913592" indent="0">
              <a:buNone/>
              <a:defRPr sz="1800" b="1"/>
            </a:lvl3pPr>
            <a:lvl4pPr marL="1370388" indent="0">
              <a:buNone/>
              <a:defRPr sz="1613" b="1"/>
            </a:lvl4pPr>
            <a:lvl5pPr marL="1827184" indent="0">
              <a:buNone/>
              <a:defRPr sz="1613" b="1"/>
            </a:lvl5pPr>
            <a:lvl6pPr marL="2283980" indent="0">
              <a:buNone/>
              <a:defRPr sz="1613" b="1"/>
            </a:lvl6pPr>
            <a:lvl7pPr marL="2740776" indent="0">
              <a:buNone/>
              <a:defRPr sz="1613" b="1"/>
            </a:lvl7pPr>
            <a:lvl8pPr marL="3197572" indent="0">
              <a:buNone/>
              <a:defRPr sz="1613" b="1"/>
            </a:lvl8pPr>
            <a:lvl9pPr marL="3654368" indent="0">
              <a:buNone/>
              <a:defRPr sz="161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1"/>
            </a:lvl1pPr>
            <a:lvl2pPr>
              <a:defRPr sz="1988"/>
            </a:lvl2pPr>
            <a:lvl3pPr>
              <a:defRPr sz="1800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BFFE-7EA9-41FE-86E1-9B29D5160275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86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2244-AE7B-441E-B1A8-E77F4D1A379A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BCD4-3128-4564-8FAF-A5ED8A6C44E9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24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88"/>
            </a:lvl1pPr>
            <a:lvl2pPr>
              <a:defRPr sz="2813"/>
            </a:lvl2pPr>
            <a:lvl3pPr>
              <a:defRPr sz="2401"/>
            </a:lvl3pPr>
            <a:lvl4pPr>
              <a:defRPr sz="1988"/>
            </a:lvl4pPr>
            <a:lvl5pPr>
              <a:defRPr sz="1988"/>
            </a:lvl5pPr>
            <a:lvl6pPr>
              <a:defRPr sz="1988"/>
            </a:lvl6pPr>
            <a:lvl7pPr>
              <a:defRPr sz="1988"/>
            </a:lvl7pPr>
            <a:lvl8pPr>
              <a:defRPr sz="1988"/>
            </a:lvl8pPr>
            <a:lvl9pPr>
              <a:defRPr sz="198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88"/>
            </a:lvl1pPr>
            <a:lvl2pPr marL="456796" indent="0">
              <a:buNone/>
              <a:defRPr sz="1200"/>
            </a:lvl2pPr>
            <a:lvl3pPr marL="913592" indent="0">
              <a:buNone/>
              <a:defRPr sz="1013"/>
            </a:lvl3pPr>
            <a:lvl4pPr marL="1370388" indent="0">
              <a:buNone/>
              <a:defRPr sz="900"/>
            </a:lvl4pPr>
            <a:lvl5pPr marL="1827184" indent="0">
              <a:buNone/>
              <a:defRPr sz="900"/>
            </a:lvl5pPr>
            <a:lvl6pPr marL="2283980" indent="0">
              <a:buNone/>
              <a:defRPr sz="900"/>
            </a:lvl6pPr>
            <a:lvl7pPr marL="2740776" indent="0">
              <a:buNone/>
              <a:defRPr sz="900"/>
            </a:lvl7pPr>
            <a:lvl8pPr marL="3197572" indent="0">
              <a:buNone/>
              <a:defRPr sz="900"/>
            </a:lvl8pPr>
            <a:lvl9pPr marL="36543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6299-5002-4912-81EE-9765266254B7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30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98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88"/>
            </a:lvl1pPr>
            <a:lvl2pPr marL="456796" indent="0">
              <a:buNone/>
              <a:defRPr sz="2813"/>
            </a:lvl2pPr>
            <a:lvl3pPr marL="913592" indent="0">
              <a:buNone/>
              <a:defRPr sz="2401"/>
            </a:lvl3pPr>
            <a:lvl4pPr marL="1370388" indent="0">
              <a:buNone/>
              <a:defRPr sz="1988"/>
            </a:lvl4pPr>
            <a:lvl5pPr marL="1827184" indent="0">
              <a:buNone/>
              <a:defRPr sz="1988"/>
            </a:lvl5pPr>
            <a:lvl6pPr marL="2283980" indent="0">
              <a:buNone/>
              <a:defRPr sz="1988"/>
            </a:lvl6pPr>
            <a:lvl7pPr marL="2740776" indent="0">
              <a:buNone/>
              <a:defRPr sz="1988"/>
            </a:lvl7pPr>
            <a:lvl8pPr marL="3197572" indent="0">
              <a:buNone/>
              <a:defRPr sz="1988"/>
            </a:lvl8pPr>
            <a:lvl9pPr marL="3654368" indent="0">
              <a:buNone/>
              <a:defRPr sz="1988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388"/>
            </a:lvl1pPr>
            <a:lvl2pPr marL="456796" indent="0">
              <a:buNone/>
              <a:defRPr sz="1200"/>
            </a:lvl2pPr>
            <a:lvl3pPr marL="913592" indent="0">
              <a:buNone/>
              <a:defRPr sz="1013"/>
            </a:lvl3pPr>
            <a:lvl4pPr marL="1370388" indent="0">
              <a:buNone/>
              <a:defRPr sz="900"/>
            </a:lvl4pPr>
            <a:lvl5pPr marL="1827184" indent="0">
              <a:buNone/>
              <a:defRPr sz="900"/>
            </a:lvl5pPr>
            <a:lvl6pPr marL="2283980" indent="0">
              <a:buNone/>
              <a:defRPr sz="900"/>
            </a:lvl6pPr>
            <a:lvl7pPr marL="2740776" indent="0">
              <a:buNone/>
              <a:defRPr sz="900"/>
            </a:lvl7pPr>
            <a:lvl8pPr marL="3197572" indent="0">
              <a:buNone/>
              <a:defRPr sz="900"/>
            </a:lvl8pPr>
            <a:lvl9pPr marL="365436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7168-65D8-46A4-A29A-165596797722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2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243560" tIns="121780" rIns="243560" bIns="1217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243560" tIns="121780" rIns="243560" bIns="12178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243560" tIns="121780" rIns="243560" bIns="1217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B9B9-8609-47A8-9F93-6DD58E1DB3CF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243560" tIns="121780" rIns="243560" bIns="1217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243560" tIns="121780" rIns="243560" bIns="1217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4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4033" r:id="rId12"/>
  </p:sldLayoutIdLst>
  <p:hf hdr="0" ftr="0" dt="0"/>
  <p:txStyles>
    <p:titleStyle>
      <a:lvl1pPr algn="ctr" defTabSz="913592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7" indent="-342597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294" indent="-285498" algn="l" defTabSz="9135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6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88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2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»"/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2512378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4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0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66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6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243560" tIns="121780" rIns="243560" bIns="1217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243560" tIns="121780" rIns="243560" bIns="12178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243560" tIns="121780" rIns="243560" bIns="1217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23F3-7643-461C-8785-05C9BB54372A}" type="datetime1">
              <a:rPr lang="es-ES" smtClean="0"/>
              <a:t>17/04/2018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243560" tIns="121780" rIns="243560" bIns="1217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243560" tIns="121780" rIns="243560" bIns="1217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F156-6D7A-46C3-A0AE-9CF6EECC55D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34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32" r:id="rId12"/>
  </p:sldLayoutIdLst>
  <p:hf hdr="0" ftr="0" dt="0"/>
  <p:txStyles>
    <p:titleStyle>
      <a:lvl1pPr algn="ctr" defTabSz="913592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7" indent="-342597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294" indent="-285498" algn="l" defTabSz="9135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6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88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2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»"/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2512378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4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0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66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6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4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4" r:id="rId12"/>
  </p:sldLayoutIdLst>
  <p:hf hdr="0" ftr="0" dt="0"/>
  <p:txStyles>
    <p:titleStyle>
      <a:lvl1pPr algn="ctr" defTabSz="913592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7" indent="-342597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294" indent="-285498" algn="l" defTabSz="9135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1990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598786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88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2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»"/>
        <a:defRPr sz="1988" kern="1200">
          <a:solidFill>
            <a:schemeClr val="tx1"/>
          </a:solidFill>
          <a:latin typeface="+mn-lt"/>
          <a:ea typeface="+mn-ea"/>
          <a:cs typeface="+mn-cs"/>
        </a:defRPr>
      </a:lvl5pPr>
      <a:lvl6pPr marL="2512378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4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0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8pPr>
      <a:lvl9pPr marL="3882766" indent="-228398" algn="l" defTabSz="9135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6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4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0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2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8" algn="l" defTabSz="9135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emf"/><Relationship Id="rId3" Type="http://schemas.openxmlformats.org/officeDocument/2006/relationships/hyperlink" Target="http://www.facebook.com/mineduc" TargetMode="External"/><Relationship Id="rId7" Type="http://schemas.openxmlformats.org/officeDocument/2006/relationships/hyperlink" Target="http://twitter.com/mineduc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hyperlink" Target="http://www.flickr.com/photos/mineduc" TargetMode="External"/><Relationship Id="rId5" Type="http://schemas.openxmlformats.org/officeDocument/2006/relationships/hyperlink" Target="https://www.youtube.com/user/mineducchile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instagram.com/escuelasdechile" TargetMode="External"/><Relationship Id="rId1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84903" y="1781667"/>
            <a:ext cx="4018607" cy="238089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CL" sz="3400" b="1" cap="none" spc="-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 la Ley N° 21.040 que crea el Sistema de Educación Pública</a:t>
            </a:r>
            <a:endParaRPr lang="es-ES" sz="3400" b="1" cap="none" spc="-150" dirty="0">
              <a:solidFill>
                <a:schemeClr val="bg1"/>
              </a:solidFill>
              <a:latin typeface="Calibri" panose="020F0502020204030204" pitchFamily="34" charset="0"/>
              <a:ea typeface="Georgia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1937" y="6469450"/>
            <a:ext cx="1550052" cy="3698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1700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17 de abril de 2018</a:t>
            </a:r>
            <a:endParaRPr lang="es-ES" sz="1700" b="1" dirty="0">
              <a:solidFill>
                <a:schemeClr val="bg1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888098" y="4278811"/>
            <a:ext cx="184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76EB85EF-FEA8-488B-9C31-0FFC7C7C72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" y="352718"/>
            <a:ext cx="2084529" cy="11298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A46E41-925B-4D62-8C42-0854DD6777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2" y="416206"/>
            <a:ext cx="1150121" cy="104343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888A373-EE01-4887-B21D-F6EFBC7EAA86}"/>
              </a:ext>
            </a:extLst>
          </p:cNvPr>
          <p:cNvSpPr txBox="1"/>
          <p:nvPr/>
        </p:nvSpPr>
        <p:spPr>
          <a:xfrm>
            <a:off x="-27294" y="4266934"/>
            <a:ext cx="33982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Presentación </a:t>
            </a:r>
            <a:endParaRPr lang="es-CL" sz="2400" spc="-1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Director de Educación Pública </a:t>
            </a: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Rodrigo Egaña Baraona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Comisión de Educación </a:t>
            </a:r>
            <a:r>
              <a:rPr lang="es-CL" sz="2000" spc="-1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spc="-15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Cámara de Diputados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D3843E-1DEA-40C4-B427-CD9DE8FA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430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862D4B8-7066-496C-A724-9DD963D3B826}"/>
              </a:ext>
            </a:extLst>
          </p:cNvPr>
          <p:cNvSpPr/>
          <p:nvPr/>
        </p:nvSpPr>
        <p:spPr>
          <a:xfrm>
            <a:off x="939727" y="176062"/>
            <a:ext cx="60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Objeto 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de la DEP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868D1-422B-4F56-B80A-7D678F9F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67" y="1697754"/>
            <a:ext cx="80941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b="1" dirty="0"/>
              <a:t>Conducción estratégica y coordinación del Sistema de Educación Pública, velando para que los Servicios Locales de Educación provean educación de calidad </a:t>
            </a:r>
            <a:r>
              <a:rPr lang="es-CL" sz="2000" dirty="0"/>
              <a:t>en todo el territorio nacional.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b="1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b="1" dirty="0"/>
              <a:t>Elaboración de la Estrategia Nacional de Educación Pública</a:t>
            </a:r>
            <a:r>
              <a:rPr lang="es-CL" sz="2000" dirty="0"/>
              <a:t>, vigilando su cumplimiento.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b="1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b="1" dirty="0"/>
              <a:t>Evaluación del desempeño de los Servicios Locales</a:t>
            </a:r>
            <a:r>
              <a:rPr lang="es-CL" sz="2000" dirty="0"/>
              <a:t>, a través de los convenios de gestión de sus Directores Ejecutivos, prestándoles </a:t>
            </a:r>
            <a:r>
              <a:rPr lang="es-CL" sz="2000" b="1" dirty="0"/>
              <a:t>apoyo técnico y administrativo en el marco de sus funciones.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02517A-A2CD-48AB-90CE-E9763927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6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862D4B8-7066-496C-A724-9DD963D3B826}"/>
              </a:ext>
            </a:extLst>
          </p:cNvPr>
          <p:cNvSpPr/>
          <p:nvPr/>
        </p:nvSpPr>
        <p:spPr>
          <a:xfrm>
            <a:off x="939727" y="176062"/>
            <a:ext cx="60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Funciones y atribuciones de la DEP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868D1-422B-4F56-B80A-7D678F9F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952691"/>
            <a:ext cx="8229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CL" b="1" dirty="0"/>
              <a:t>Funciones propositivas:</a:t>
            </a:r>
            <a:endParaRPr lang="es-C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Proponer al Mineduc la Estrategia Nacional de Educación Pública.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Proponer al Ministro el perfil de los directores de los Servicios Locales.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Elaborar y proponer al Ministro los convenios de gestión educacional.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Orientar a los Servicios Locales para el desarrollo de la oferta de educación pública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Coordinar a los Servicios Locales, promoviendo su trabajo colaborativo.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Proponer a los Servicios Locales planes de innovación para la mejora continua.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Proponer al Mineduc políticas, planes y programas relativos a la educación pública.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Supervisar y velar por el cumplimiento de convenios establecimientos TP delegada.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Coordinar la relación entre los Servicios Locales y el Mineduc.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Promover el mejoramiento de la educación a personas bajo privación de libertad.   </a:t>
            </a:r>
          </a:p>
          <a:p>
            <a:r>
              <a:rPr lang="es-CL" dirty="0"/>
              <a:t> </a:t>
            </a:r>
          </a:p>
          <a:p>
            <a:r>
              <a:rPr lang="es-CL" b="1" dirty="0"/>
              <a:t>Funciones ejecutivas:</a:t>
            </a:r>
            <a:endParaRPr lang="es-C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Prestar asistencia técnica a la gestión administrativa de los Servicios Locales.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Asignar recursos a los Servicios Locales, de acuerdo con la Ley de Presupuestos.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Llevar un registro de los planes estratégicos de los Servicios Locales.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Requerir información, sistematizarla y publicarla para la comunidad educativa.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Requerir información a la Agencia y a la Superintendencia.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Definir políticas de operación, funcionamiento, administración y monitoreo SLE.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dirty="0"/>
              <a:t>Realizar o encargar estudios, diagnósticos y evaluaciones de la situación educativa.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Rendir cuenta pública anual sobre el Sistema de Educación Pública.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230C94-9B1E-4113-AF4A-52944A3A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588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8673207-C007-405B-ABBA-AB9A40037D2A}"/>
              </a:ext>
            </a:extLst>
          </p:cNvPr>
          <p:cNvSpPr/>
          <p:nvPr/>
        </p:nvSpPr>
        <p:spPr>
          <a:xfrm>
            <a:off x="982639" y="177600"/>
            <a:ext cx="6410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Misión y visión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97253B-D712-439C-9D3C-6BE6D1CAD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85" y="1377310"/>
            <a:ext cx="757645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Misión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Construir y consolidar un sistema local y nacional, altamente profesionalizado; expresado en la instalación gradual de una red moderna y articulada de servicios de educación pública, cuyo foco sea desarrollar y fortalecer las capacidades de los establecimientos educacionales y sus ciclos de mejora educativa.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>
              <a:latin typeface="Calibri"/>
            </a:endParaRPr>
          </a:p>
          <a:p>
            <a:pPr lvl="0">
              <a:defRPr/>
            </a:pPr>
            <a:r>
              <a:rPr lang="es-CL" b="1" dirty="0"/>
              <a:t>Visión: </a:t>
            </a:r>
          </a:p>
          <a:p>
            <a:pPr lvl="0">
              <a:defRPr/>
            </a:pPr>
            <a:endParaRPr lang="es-CL" b="1" dirty="0"/>
          </a:p>
          <a:p>
            <a:pPr lvl="0">
              <a:defRPr/>
            </a:pPr>
            <a:r>
              <a:rPr lang="es-CL" dirty="0"/>
              <a:t>Ser el referente de un sistema educacional de provisión mixta, garantizando el acceso universal a una educación de calidad, laica, gratuita e inclusiva, que ofrezca experiencias de aprendizaje significativas, diversas y pertinentes, orientadas a la formación de personas y ciudadanos autónomos e iguales en dignidad y derechos.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6CB763-C8D5-4E80-BB69-29C1F28E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81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73527" cy="9470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B4F9D-B8CF-4F8C-891E-5B81BF67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51794" b="5316"/>
          <a:stretch/>
        </p:blipFill>
        <p:spPr>
          <a:xfrm>
            <a:off x="7080343" y="1881534"/>
            <a:ext cx="2057936" cy="2572420"/>
          </a:xfrm>
          <a:prstGeom prst="rect">
            <a:avLst/>
          </a:prstGeom>
        </p:spPr>
      </p:pic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E0893C-F93B-4E00-9C68-3379DF20DC45}"/>
              </a:ext>
            </a:extLst>
          </p:cNvPr>
          <p:cNvSpPr txBox="1">
            <a:spLocks/>
          </p:cNvSpPr>
          <p:nvPr/>
        </p:nvSpPr>
        <p:spPr>
          <a:xfrm>
            <a:off x="474133" y="2761954"/>
            <a:ext cx="6388164" cy="947044"/>
          </a:xfrm>
          <a:prstGeom prst="rect">
            <a:avLst/>
          </a:prstGeom>
        </p:spPr>
        <p:txBody>
          <a:bodyPr vert="horz" lIns="91359" tIns="45679" rIns="91359" bIns="45679" rtlCol="0">
            <a:noAutofit/>
          </a:bodyPr>
          <a:lstStyle>
            <a:lvl1pPr marL="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779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5596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3394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1192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8899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0678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24585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42383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3200" b="1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3. Principales acciones realizadas y ejecución presupuestaria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AA1DEB-6E37-4CF6-9FA7-7B1DEA02B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212" y="154185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Principales acciones realizadas</a:t>
            </a:r>
            <a:endParaRPr kumimoji="0" lang="es-CL" altLang="es-C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4443D7-1A32-4DBA-A5EB-4A088AD842E0}"/>
              </a:ext>
            </a:extLst>
          </p:cNvPr>
          <p:cNvSpPr txBox="1"/>
          <p:nvPr/>
        </p:nvSpPr>
        <p:spPr>
          <a:xfrm>
            <a:off x="429703" y="1362756"/>
            <a:ext cx="82811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Creación del servicio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Dirección de Educación Pública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Creación y preparación de la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puesta en marcha de los primeros cuatro Servicios Locales de Educación Pública.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Traspaso de del servicio educacional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 puesta en funcionamiento de los primeros dos Servicios Locales de Educación Pública.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Elaboración de </a:t>
            </a:r>
            <a:r>
              <a:rPr lang="es-CL" b="1" dirty="0">
                <a:latin typeface="Calibri" panose="020F0502020204030204" pitchFamily="34" charset="0"/>
                <a:cs typeface="Calibri" panose="020F0502020204030204" pitchFamily="34" charset="0"/>
              </a:rPr>
              <a:t>normas y actos jurídicos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necesarios para la implementación del Sistema de Educación Pública.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Realización de la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planificación estratégica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la Dirección de Educación Pública 2018. Elaboración de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narrativa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 sitios web.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Continuidad de tareas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traspasadas del Mineduc a </a:t>
            </a:r>
            <a:r>
              <a:rPr lang="es-CL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 (UNAM, DIE).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Inicio de la preparación de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transferencia de nuevos SLE.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5913598-58CF-4BB0-9C28-C0828342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433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:a16="http://schemas.microsoft.com/office/drawing/2014/main" id="{FCC7B6E9-7F3D-42DF-833A-ABCFF8BA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897" y="954570"/>
            <a:ext cx="54062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 dirty="0">
                <a:solidFill>
                  <a:schemeClr val="bg1"/>
                </a:solidFill>
                <a:latin typeface="+mj-lt"/>
              </a:rPr>
              <a:t>Ejecución presupuestaria al 31 de marzo </a:t>
            </a:r>
            <a:r>
              <a:rPr lang="es-ES" altLang="es-CL" sz="900" b="1" dirty="0">
                <a:solidFill>
                  <a:schemeClr val="bg1"/>
                </a:solidFill>
                <a:latin typeface="+mj-lt"/>
              </a:rPr>
              <a:t>(1/2)</a:t>
            </a:r>
            <a:endParaRPr lang="es-CL" altLang="es-CL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545C752-0B82-4B39-B953-510F9AEA9AA7}"/>
              </a:ext>
            </a:extLst>
          </p:cNvPr>
          <p:cNvSpPr txBox="1">
            <a:spLocks/>
          </p:cNvSpPr>
          <p:nvPr/>
        </p:nvSpPr>
        <p:spPr>
          <a:xfrm>
            <a:off x="1352602" y="1729135"/>
            <a:ext cx="6472051" cy="4195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s-CL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4F81BD">
                  <a:lumMod val="75000"/>
                </a:srgbClr>
              </a:buClr>
              <a:defRPr/>
            </a:pPr>
            <a:endParaRPr lang="es-ES" sz="1350" dirty="0">
              <a:latin typeface="Calibri" charset="0"/>
              <a:cs typeface="Calibri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D58ADA2-B035-44EA-A862-2175141612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9400" y="1652488"/>
          <a:ext cx="6087532" cy="21802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546599">
                  <a:extLst>
                    <a:ext uri="{9D8B030D-6E8A-4147-A177-3AD203B41FA5}">
                      <a16:colId xmlns:a16="http://schemas.microsoft.com/office/drawing/2014/main" val="448364640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1530997712"/>
                    </a:ext>
                  </a:extLst>
                </a:gridCol>
              </a:tblGrid>
              <a:tr h="38169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+mj-lt"/>
                        </a:rPr>
                        <a:t>2018 (m$)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143" marR="7143" marT="7145" marB="0" anchor="ctr"/>
                </a:tc>
                <a:extLst>
                  <a:ext uri="{0D108BD9-81ED-4DB2-BD59-A6C34878D82A}">
                    <a16:rowId xmlns:a16="http://schemas.microsoft.com/office/drawing/2014/main" val="3387746445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effectLst/>
                          <a:latin typeface="+mj-lt"/>
                        </a:rPr>
                        <a:t>Ley</a:t>
                      </a:r>
                      <a:r>
                        <a:rPr lang="es-ES" sz="1800" b="1" i="0" u="none" strike="noStrike" baseline="0" dirty="0">
                          <a:effectLst/>
                          <a:latin typeface="+mj-lt"/>
                        </a:rPr>
                        <a:t> de presupuestos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427.709.665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506509084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effectLst/>
                          <a:latin typeface="+mj-lt"/>
                        </a:rPr>
                        <a:t>Presupuesto</a:t>
                      </a:r>
                      <a:r>
                        <a:rPr lang="es-ES" sz="1800" b="1" i="0" u="none" strike="noStrike" baseline="0" dirty="0">
                          <a:effectLst/>
                          <a:latin typeface="+mj-lt"/>
                        </a:rPr>
                        <a:t> vigente al 31/03</a:t>
                      </a:r>
                      <a:endParaRPr lang="es-ES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390.211.024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19762318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effectLst/>
                          <a:latin typeface="+mj-lt"/>
                        </a:rPr>
                        <a:t>Devengado</a:t>
                      </a:r>
                      <a:r>
                        <a:rPr lang="es-ES" sz="1800" b="1" i="0" u="none" strike="noStrike" baseline="0" dirty="0">
                          <a:effectLst/>
                          <a:latin typeface="+mj-lt"/>
                        </a:rPr>
                        <a:t> al 31/03</a:t>
                      </a:r>
                      <a:endParaRPr lang="es-ES" sz="1800" b="1" i="0" u="none" strike="noStrike" dirty="0"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6.657.274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48306672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Devengado</a:t>
                      </a:r>
                      <a:r>
                        <a:rPr lang="es-E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respecto al presupuesto vigente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84675175"/>
                  </a:ext>
                </a:extLst>
              </a:tr>
              <a:tr h="359712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Devengado respecto</a:t>
                      </a:r>
                      <a:r>
                        <a:rPr lang="es-CL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ley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9864756"/>
                  </a:ext>
                </a:extLst>
              </a:tr>
            </a:tbl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36892FA5-7D1E-4E5C-97F1-980771FA1713}"/>
              </a:ext>
            </a:extLst>
          </p:cNvPr>
          <p:cNvSpPr txBox="1"/>
          <p:nvPr/>
        </p:nvSpPr>
        <p:spPr>
          <a:xfrm>
            <a:off x="1599364" y="1009753"/>
            <a:ext cx="6651626" cy="541133"/>
          </a:xfrm>
          <a:prstGeom prst="rect">
            <a:avLst/>
          </a:prstGeom>
          <a:noFill/>
        </p:spPr>
        <p:txBody>
          <a:bodyPr wrap="square" lIns="48218" tIns="24110" rIns="48218" bIns="24110" rtlCol="0">
            <a:spAutoFit/>
          </a:bodyPr>
          <a:lstStyle/>
          <a:p>
            <a:pPr>
              <a:defRPr/>
            </a:pPr>
            <a:r>
              <a:rPr lang="es-ES" sz="1600" b="1" dirty="0">
                <a:latin typeface="Calibri"/>
                <a:cs typeface="gobCL"/>
              </a:rPr>
              <a:t>Ejecución Presupuestaria</a:t>
            </a:r>
          </a:p>
          <a:p>
            <a:pPr>
              <a:defRPr/>
            </a:pPr>
            <a:r>
              <a:rPr lang="es-ES" sz="1600" dirty="0">
                <a:latin typeface="Calibri"/>
                <a:cs typeface="gobCL"/>
              </a:rPr>
              <a:t>Al 31 de marzo (en miles de pesos 2018)</a:t>
            </a:r>
            <a:endParaRPr lang="en-US" sz="1600" dirty="0">
              <a:latin typeface="Calibri"/>
              <a:cs typeface="gobCL"/>
            </a:endParaRPr>
          </a:p>
        </p:txBody>
      </p:sp>
      <p:sp>
        <p:nvSpPr>
          <p:cNvPr id="10" name="2 Rectángulo">
            <a:extLst>
              <a:ext uri="{FF2B5EF4-FFF2-40B4-BE49-F238E27FC236}">
                <a16:creationId xmlns:a16="http://schemas.microsoft.com/office/drawing/2014/main" id="{F81C0F86-3872-4BCF-803E-AF0E91BD2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31" y="170703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chemeClr val="bg1"/>
                </a:solidFill>
                <a:latin typeface="+mj-lt"/>
              </a:rPr>
              <a:t>Ejecución presupuestaria </a:t>
            </a:r>
            <a:r>
              <a:rPr lang="es-ES" altLang="es-CL" sz="1200" b="1" dirty="0">
                <a:solidFill>
                  <a:schemeClr val="bg1"/>
                </a:solidFill>
                <a:latin typeface="+mj-lt"/>
              </a:rPr>
              <a:t>(1/2)</a:t>
            </a:r>
            <a:endParaRPr lang="es-CL" altLang="es-CL" sz="1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2F0DFE84-68FD-4C9B-9C41-2AEE09BC20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8864" y="4024070"/>
          <a:ext cx="7086600" cy="253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FE320F-E29B-4317-A4FE-C1B05D70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13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95825D-ACC4-4989-A355-1C37C630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5624514"/>
            <a:ext cx="1600200" cy="273844"/>
          </a:xfrm>
        </p:spPr>
        <p:txBody>
          <a:bodyPr/>
          <a:lstStyle/>
          <a:p>
            <a:pPr>
              <a:defRPr/>
            </a:pPr>
            <a:fld id="{8255F156-6D7A-46C3-A0AE-9CF6EECC55DF}" type="slidenum">
              <a:rPr lang="es-ES" sz="24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</a:t>
            </a:fld>
            <a:endParaRPr lang="es-E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F4270D6-6C46-4F93-9BBF-67CB4755B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75897"/>
              </p:ext>
            </p:extLst>
          </p:nvPr>
        </p:nvGraphicFramePr>
        <p:xfrm>
          <a:off x="0" y="959642"/>
          <a:ext cx="9144000" cy="32328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10844">
                  <a:extLst>
                    <a:ext uri="{9D8B030D-6E8A-4147-A177-3AD203B41FA5}">
                      <a16:colId xmlns:a16="http://schemas.microsoft.com/office/drawing/2014/main" val="3787483861"/>
                    </a:ext>
                  </a:extLst>
                </a:gridCol>
                <a:gridCol w="3465289">
                  <a:extLst>
                    <a:ext uri="{9D8B030D-6E8A-4147-A177-3AD203B41FA5}">
                      <a16:colId xmlns:a16="http://schemas.microsoft.com/office/drawing/2014/main" val="2065863492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val="520437300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26142370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4027033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913730846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697072210"/>
                    </a:ext>
                  </a:extLst>
                </a:gridCol>
              </a:tblGrid>
              <a:tr h="801425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Subtítulos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Monto Ley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 M$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Monto Ppto Vigente al 31/03</a:t>
                      </a:r>
                    </a:p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M$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Monto Devengado 31/03</a:t>
                      </a:r>
                    </a:p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M$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% en relación a Ley Inicial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% en relación a Vigente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63106050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 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effectLst/>
                        </a:rPr>
                        <a:t>Dirección de Educación</a:t>
                      </a:r>
                      <a:endParaRPr lang="es-CL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427.708.675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390.211.024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6.657.274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92340275"/>
                  </a:ext>
                </a:extLst>
              </a:tr>
              <a:tr h="3063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21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Gastos en Personal                                                              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11393437"/>
                  </a:ext>
                </a:extLst>
              </a:tr>
              <a:tr h="29160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22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Bienes y Servicios                                         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3.396.466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3.396.466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106.091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86969276"/>
                  </a:ext>
                </a:extLst>
              </a:tr>
              <a:tr h="34715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24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Transferencias Corrientes                                                       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3.447.955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3.447.955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166.320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03755253"/>
                  </a:ext>
                </a:extLst>
              </a:tr>
              <a:tr h="3932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29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Adquisición Activos No Financieros                                           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301.694.919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264.197.268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41953555"/>
                  </a:ext>
                </a:extLst>
              </a:tr>
              <a:tr h="25299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33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Transferencias de Capital                                                       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801.616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801.616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71193383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35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Saldo Final de Caja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118.367.719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118.367.719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6.360.286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95840626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F14B783-AFBF-47D8-91D5-89CC714B3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72211"/>
              </p:ext>
            </p:extLst>
          </p:nvPr>
        </p:nvGraphicFramePr>
        <p:xfrm>
          <a:off x="0" y="4439295"/>
          <a:ext cx="9144000" cy="240177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11471">
                  <a:extLst>
                    <a:ext uri="{9D8B030D-6E8A-4147-A177-3AD203B41FA5}">
                      <a16:colId xmlns:a16="http://schemas.microsoft.com/office/drawing/2014/main" val="3787483861"/>
                    </a:ext>
                  </a:extLst>
                </a:gridCol>
                <a:gridCol w="3430796">
                  <a:extLst>
                    <a:ext uri="{9D8B030D-6E8A-4147-A177-3AD203B41FA5}">
                      <a16:colId xmlns:a16="http://schemas.microsoft.com/office/drawing/2014/main" val="2065863492"/>
                    </a:ext>
                  </a:extLst>
                </a:gridCol>
                <a:gridCol w="1241269">
                  <a:extLst>
                    <a:ext uri="{9D8B030D-6E8A-4147-A177-3AD203B41FA5}">
                      <a16:colId xmlns:a16="http://schemas.microsoft.com/office/drawing/2014/main" val="520437300"/>
                    </a:ext>
                  </a:extLst>
                </a:gridCol>
                <a:gridCol w="1479488">
                  <a:extLst>
                    <a:ext uri="{9D8B030D-6E8A-4147-A177-3AD203B41FA5}">
                      <a16:colId xmlns:a16="http://schemas.microsoft.com/office/drawing/2014/main" val="2614237038"/>
                    </a:ext>
                  </a:extLst>
                </a:gridCol>
                <a:gridCol w="1275896">
                  <a:extLst>
                    <a:ext uri="{9D8B030D-6E8A-4147-A177-3AD203B41FA5}">
                      <a16:colId xmlns:a16="http://schemas.microsoft.com/office/drawing/2014/main" val="1240270337"/>
                    </a:ext>
                  </a:extLst>
                </a:gridCol>
                <a:gridCol w="683233">
                  <a:extLst>
                    <a:ext uri="{9D8B030D-6E8A-4147-A177-3AD203B41FA5}">
                      <a16:colId xmlns:a16="http://schemas.microsoft.com/office/drawing/2014/main" val="3913730846"/>
                    </a:ext>
                  </a:extLst>
                </a:gridCol>
                <a:gridCol w="721847">
                  <a:extLst>
                    <a:ext uri="{9D8B030D-6E8A-4147-A177-3AD203B41FA5}">
                      <a16:colId xmlns:a16="http://schemas.microsoft.com/office/drawing/2014/main" val="2697072210"/>
                    </a:ext>
                  </a:extLst>
                </a:gridCol>
              </a:tblGrid>
              <a:tr h="348313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P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Programas</a:t>
                      </a:r>
                      <a:endParaRPr lang="es-E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63106050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 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effectLst/>
                        </a:rPr>
                        <a:t>Dirección De Educación</a:t>
                      </a:r>
                      <a:endParaRPr lang="es-CL" sz="1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427.709.665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390.211.024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6.657.274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92340275"/>
                  </a:ext>
                </a:extLst>
              </a:tr>
              <a:tr h="3017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 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 dirty="0">
                          <a:effectLst/>
                        </a:rPr>
                        <a:t> 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629941226"/>
                  </a:ext>
                </a:extLst>
              </a:tr>
              <a:tr h="3450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01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Dirección de Educación Pública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7.146.037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7.146.037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296.988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11393437"/>
                  </a:ext>
                </a:extLst>
              </a:tr>
              <a:tr h="53014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02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Fortalecimiento Educación Pública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420.063.628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382.564.987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6.360.286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86969276"/>
                  </a:ext>
                </a:extLst>
              </a:tr>
              <a:tr h="39104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03</a:t>
                      </a:r>
                      <a:endParaRPr lang="es-CL" sz="12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u="none" strike="noStrike" dirty="0">
                          <a:effectLst/>
                        </a:rPr>
                        <a:t>Apoyo Implementación de los SLEP</a:t>
                      </a:r>
                      <a:endParaRPr lang="es-CL" sz="18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403755253"/>
                  </a:ext>
                </a:extLst>
              </a:tr>
            </a:tbl>
          </a:graphicData>
        </a:graphic>
      </p:graphicFrame>
      <p:sp>
        <p:nvSpPr>
          <p:cNvPr id="7" name="2 Rectángulo">
            <a:extLst>
              <a:ext uri="{FF2B5EF4-FFF2-40B4-BE49-F238E27FC236}">
                <a16:creationId xmlns:a16="http://schemas.microsoft.com/office/drawing/2014/main" id="{1F937930-ECDE-43A7-A3AC-8AA2DD28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31" y="170703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chemeClr val="bg1"/>
                </a:solidFill>
                <a:latin typeface="+mj-lt"/>
              </a:rPr>
              <a:t>Ejecución presupuestaria </a:t>
            </a:r>
            <a:r>
              <a:rPr lang="es-ES" altLang="es-CL" sz="1200" b="1" dirty="0">
                <a:solidFill>
                  <a:schemeClr val="bg1"/>
                </a:solidFill>
                <a:latin typeface="+mj-lt"/>
              </a:rPr>
              <a:t>(2/2)</a:t>
            </a:r>
            <a:endParaRPr lang="es-CL" altLang="es-CL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21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:a16="http://schemas.microsoft.com/office/drawing/2014/main" id="{4ED40529-B565-407A-91D1-D34A1B23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31" y="198189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Presupuestos Servicios Locales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BE4001B2-601F-40B8-82F3-BF2A4420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2251075"/>
            <a:ext cx="7399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Gracias</a:t>
            </a:r>
            <a:endParaRPr kumimoji="0" lang="es-ES" altLang="es-C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CBF950-BBFC-4CF3-8DF9-C9B28AFD69F7}"/>
              </a:ext>
            </a:extLst>
          </p:cNvPr>
          <p:cNvSpPr txBox="1"/>
          <p:nvPr/>
        </p:nvSpPr>
        <p:spPr>
          <a:xfrm>
            <a:off x="91767" y="1383647"/>
            <a:ext cx="37221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01 Gastos Administrativos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la operación del SLEP, incluye gastos en personal, bienes y servicios y adquisición de activos no financieros.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02 Servicio Educativo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la entrega del servicio educativo del SLEP, incluye los ingresos por subvenciones, Transferencia JUNJI y el Fondo de Apoyo a la Educación Pública (FAEP). Para financiar el funcionamiento de los establecimientos educacionales y Jardines Infantiles VTF correspondientes al SLE (incluye pago de remuneraciones docentes, asistentes, educadoras de párvulo, técnicos en educación parvularia y recursos para el mejoramiento de la infraestructura).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07B8EB4-2033-4761-981F-8297D75BC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0252" y="2275203"/>
          <a:ext cx="4588323" cy="26953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2896">
                  <a:extLst>
                    <a:ext uri="{9D8B030D-6E8A-4147-A177-3AD203B41FA5}">
                      <a16:colId xmlns:a16="http://schemas.microsoft.com/office/drawing/2014/main" val="1173232911"/>
                    </a:ext>
                  </a:extLst>
                </a:gridCol>
                <a:gridCol w="991673">
                  <a:extLst>
                    <a:ext uri="{9D8B030D-6E8A-4147-A177-3AD203B41FA5}">
                      <a16:colId xmlns:a16="http://schemas.microsoft.com/office/drawing/2014/main" val="3115901789"/>
                    </a:ext>
                  </a:extLst>
                </a:gridCol>
                <a:gridCol w="1033754">
                  <a:extLst>
                    <a:ext uri="{9D8B030D-6E8A-4147-A177-3AD203B41FA5}">
                      <a16:colId xmlns:a16="http://schemas.microsoft.com/office/drawing/2014/main" val="131335685"/>
                    </a:ext>
                  </a:extLst>
                </a:gridCol>
              </a:tblGrid>
              <a:tr h="347310">
                <a:tc>
                  <a:txBody>
                    <a:bodyPr/>
                    <a:lstStyle/>
                    <a:p>
                      <a:r>
                        <a:rPr lang="es-ES" sz="1400" dirty="0"/>
                        <a:t>Dotaciones de  los Servicios Locales de Educación Pública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SLE Barrancas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SLE Puerto Cordillera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383412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Dotación Docente: N° de horas docentes establecimientos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137.892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45.333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498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Dotación en Jardines Infantiles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686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 Educadoras de Párvulos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100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22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981790"/>
                  </a:ext>
                </a:extLst>
              </a:tr>
              <a:tr h="2802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 Técnicos Educación Parvularia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329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49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793198"/>
                  </a:ext>
                </a:extLst>
              </a:tr>
              <a:tr h="317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 Otros Asistentes Educación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30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09425"/>
                  </a:ext>
                </a:extLst>
              </a:tr>
              <a:tr h="460887">
                <a:tc>
                  <a:txBody>
                    <a:bodyPr/>
                    <a:lstStyle/>
                    <a:p>
                      <a:pPr algn="l"/>
                      <a:r>
                        <a:rPr lang="es-ES" sz="1400" kern="1200" dirty="0">
                          <a:effectLst/>
                        </a:rPr>
                        <a:t>Dotación máxima N° asistentes establecimientos escolares: 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977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699</a:t>
                      </a:r>
                      <a:endParaRPr lang="es-E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526588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6AC7365-9DF2-4663-9927-420CE502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042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>
            <a:extLst>
              <a:ext uri="{FF2B5EF4-FFF2-40B4-BE49-F238E27FC236}">
                <a16:creationId xmlns:a16="http://schemas.microsoft.com/office/drawing/2014/main" id="{4ED40529-B565-407A-91D1-D34A1B23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31" y="198189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Presupuestos Servicios Locales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DC53710-99C4-464B-9F06-6332BA43E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229125"/>
              </p:ext>
            </p:extLst>
          </p:nvPr>
        </p:nvGraphicFramePr>
        <p:xfrm>
          <a:off x="0" y="941696"/>
          <a:ext cx="9144000" cy="577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4DEBD5-B49E-4205-924D-20BC24CC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12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73527" cy="9470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B4F9D-B8CF-4F8C-891E-5B81BF67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51794" b="5316"/>
          <a:stretch/>
        </p:blipFill>
        <p:spPr>
          <a:xfrm>
            <a:off x="7080343" y="1881534"/>
            <a:ext cx="2057936" cy="2572420"/>
          </a:xfrm>
          <a:prstGeom prst="rect">
            <a:avLst/>
          </a:prstGeom>
        </p:spPr>
      </p:pic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E0893C-F93B-4E00-9C68-3379DF20DC45}"/>
              </a:ext>
            </a:extLst>
          </p:cNvPr>
          <p:cNvSpPr txBox="1">
            <a:spLocks/>
          </p:cNvSpPr>
          <p:nvPr/>
        </p:nvSpPr>
        <p:spPr>
          <a:xfrm>
            <a:off x="1898008" y="2806451"/>
            <a:ext cx="4298076" cy="947044"/>
          </a:xfrm>
          <a:prstGeom prst="rect">
            <a:avLst/>
          </a:prstGeom>
        </p:spPr>
        <p:txBody>
          <a:bodyPr vert="horz" lIns="91359" tIns="45679" rIns="91359" bIns="45679" rtlCol="0">
            <a:noAutofit/>
          </a:bodyPr>
          <a:lstStyle>
            <a:lvl1pPr marL="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779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5596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3394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1192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8899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0678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24585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42383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3200" b="1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4. Objetivos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t>e iniciativas estratégicas de la DEP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AA1DEB-6E37-4CF6-9FA7-7B1DEA02B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0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66"/>
            <a:ext cx="2073527" cy="94704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8D8695-CC72-427D-9804-C0460D09F06B}"/>
              </a:ext>
            </a:extLst>
          </p:cNvPr>
          <p:cNvSpPr txBox="1">
            <a:spLocks/>
          </p:cNvSpPr>
          <p:nvPr/>
        </p:nvSpPr>
        <p:spPr>
          <a:xfrm>
            <a:off x="438912" y="1768199"/>
            <a:ext cx="8485632" cy="4775680"/>
          </a:xfrm>
          <a:prstGeom prst="rect">
            <a:avLst/>
          </a:prstGeom>
        </p:spPr>
        <p:txBody>
          <a:bodyPr vert="horz" lIns="243560" tIns="121780" rIns="243560" bIns="121780" rtlCol="0">
            <a:noAutofit/>
          </a:bodyPr>
          <a:lstStyle>
            <a:lvl1pPr marL="0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796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3592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0388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7184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3980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0776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7572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4368" indent="0" algn="ctr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359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Introducción: Diagnóstico y Ley N° 21.040 que crea el Sistema de Educación Pública.</a:t>
            </a:r>
          </a:p>
          <a:p>
            <a:pPr marL="342900" marR="0" lvl="0" indent="-342900" algn="l" defTabSz="91359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CL" sz="2000" b="1" dirty="0">
                <a:solidFill>
                  <a:schemeClr val="tx1"/>
                </a:solidFill>
                <a:cs typeface="Calibri" panose="020F0502020204030204" pitchFamily="34" charset="0"/>
              </a:rPr>
              <a:t>Objeto, funciones, atribuciones, misión y visión del Sistema de Educación Pública.</a:t>
            </a:r>
          </a:p>
          <a:p>
            <a:pPr marL="342900" marR="0" lvl="0" indent="-342900" algn="l" defTabSz="91359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CL" sz="2000" b="1" dirty="0">
                <a:solidFill>
                  <a:schemeClr val="tx1"/>
                </a:solidFill>
                <a:cs typeface="Calibri" panose="020F0502020204030204" pitchFamily="34" charset="0"/>
              </a:rPr>
              <a:t>Principales acciones realizadas y ejecución presupuestaria.</a:t>
            </a:r>
          </a:p>
          <a:p>
            <a:pPr marL="342900" marR="0" lvl="0" indent="-342900" algn="l" defTabSz="91359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CL" sz="2000" b="1" dirty="0">
                <a:solidFill>
                  <a:schemeClr val="tx1"/>
                </a:solidFill>
                <a:cs typeface="Calibri" panose="020F0502020204030204" pitchFamily="34" charset="0"/>
              </a:rPr>
              <a:t>Objetivos e iniciativas estratégicas.</a:t>
            </a:r>
          </a:p>
          <a:p>
            <a:pPr marL="342900" marR="0" lvl="0" indent="-342900" algn="l" defTabSz="913592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CL" sz="2000" b="1" dirty="0">
                <a:solidFill>
                  <a:schemeClr val="tx1"/>
                </a:solidFill>
                <a:cs typeface="Calibri" panose="020F0502020204030204" pitchFamily="34" charset="0"/>
              </a:rPr>
              <a:t>Tareas y cronograma de implementación</a:t>
            </a:r>
            <a:endParaRPr lang="es-ES_tradnl" sz="2000" b="1" dirty="0">
              <a:solidFill>
                <a:schemeClr val="tx1"/>
              </a:solidFill>
              <a:ea typeface="Calibri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s-CL" sz="2000" b="1" dirty="0">
                <a:solidFill>
                  <a:schemeClr val="tx1"/>
                </a:solidFill>
                <a:cs typeface="Calibri" panose="020F0502020204030204" pitchFamily="34" charset="0"/>
              </a:rPr>
              <a:t>Desafíos prioritarios de la Dirección de Educación Pública.</a:t>
            </a:r>
            <a:endParaRPr lang="es-ES_tradnl" sz="2000" b="1" dirty="0">
              <a:solidFill>
                <a:schemeClr val="tx1"/>
              </a:solidFill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D508A0-52B1-477A-BFDE-2B97B1D07C98}"/>
              </a:ext>
            </a:extLst>
          </p:cNvPr>
          <p:cNvSpPr txBox="1"/>
          <p:nvPr/>
        </p:nvSpPr>
        <p:spPr>
          <a:xfrm>
            <a:off x="2073527" y="775851"/>
            <a:ext cx="4493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Índice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73DD6E-2EE3-418A-8076-37E400A9D9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0CC0464-26EA-4A46-8B45-98022719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43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212" y="154185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Objetivos estratégicos DEP</a:t>
            </a:r>
            <a:endParaRPr kumimoji="0" lang="es-CL" altLang="es-C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0B7DE5-0C6D-49E3-B916-7B1EAB49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0447"/>
            <a:ext cx="82295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Mejorar la calidad de la educación pública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transformándola en el referente de la educación en Chile, siguiendo las orientaciones rectoras del Mineduc.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Instalar la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institucionalidad del Sistema de Educación Pública.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Asegurar el aprendizaje y el desarrollo integral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 todos los estudiantes en las aulas y establecimientos educacionales de la educación pública, preparándolos para enfrentar los desafíos del siglo XXI.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Desarrollar las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redes y formas institucionales de participación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 inserción territorial.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Dirigir el proceso de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transición de la educación </a:t>
            </a:r>
            <a:r>
              <a:rPr lang="es-CL" b="1" dirty="0">
                <a:latin typeface="Calibri"/>
              </a:rPr>
              <a:t>municipal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al Sistema de Educación Pública.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Asegurar la 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sostenibilidad económica 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del Sistema Nacional de Educación Pública.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870E1B-9FEC-49EF-9A75-BED220E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218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212" y="154185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Planificación estratégica DEP </a:t>
            </a:r>
            <a:r>
              <a:rPr kumimoji="0" lang="es-CL" alt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(1/2)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D42E5E5-C882-4DBC-9DA3-D033C513A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478590"/>
              </p:ext>
            </p:extLst>
          </p:nvPr>
        </p:nvGraphicFramePr>
        <p:xfrm>
          <a:off x="395664" y="985169"/>
          <a:ext cx="8352672" cy="472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C1F10F4-D956-436A-9E7B-52D5591F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06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8F9AD23-D05E-4161-8DED-97219FCE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83" y="2185516"/>
            <a:ext cx="3837221" cy="28721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ED2982D-4F9E-4B47-AA2A-EC34AB83FDDA}"/>
              </a:ext>
            </a:extLst>
          </p:cNvPr>
          <p:cNvSpPr/>
          <p:nvPr/>
        </p:nvSpPr>
        <p:spPr>
          <a:xfrm>
            <a:off x="5720724" y="2313560"/>
            <a:ext cx="32565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funcionamiento:</a:t>
            </a:r>
          </a:p>
          <a:p>
            <a:pPr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www.educacionpublica.cl</a:t>
            </a:r>
          </a:p>
          <a:p>
            <a:pPr lvl="0"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www.barrancas.edupub.cl</a:t>
            </a:r>
          </a:p>
          <a:p>
            <a:pPr lvl="0"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www.puertocordillera.edupub.cl</a:t>
            </a:r>
          </a:p>
          <a:p>
            <a:pPr lvl="0"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Boletín semanal</a:t>
            </a:r>
          </a:p>
          <a:p>
            <a:pPr lvl="0">
              <a:defRPr/>
            </a:pPr>
            <a:endParaRPr lang="es-C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s-C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construcción:</a:t>
            </a:r>
          </a:p>
          <a:p>
            <a:pPr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www.huasco.edupub.cl</a:t>
            </a:r>
          </a:p>
          <a:p>
            <a:pPr lvl="0">
              <a:defRPr/>
            </a:pPr>
            <a: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lvl="0">
              <a:defRPr/>
            </a:pPr>
            <a:endParaRPr lang="es-CL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0242103-DF51-49FC-8245-06F0364C0A12}"/>
              </a:ext>
            </a:extLst>
          </p:cNvPr>
          <p:cNvGrpSpPr/>
          <p:nvPr/>
        </p:nvGrpSpPr>
        <p:grpSpPr>
          <a:xfrm>
            <a:off x="6149194" y="4350726"/>
            <a:ext cx="1589212" cy="353617"/>
            <a:chOff x="5469495" y="6091153"/>
            <a:chExt cx="2793815" cy="502308"/>
          </a:xfrm>
        </p:grpSpPr>
        <p:pic>
          <p:nvPicPr>
            <p:cNvPr id="11" name="Picture 8" descr="https://www.mineduc.cl/wp-content/uploads/sites/19/2015/10/facebook_big.png">
              <a:hlinkClick r:id="rId3"/>
              <a:extLst>
                <a:ext uri="{FF2B5EF4-FFF2-40B4-BE49-F238E27FC236}">
                  <a16:creationId xmlns:a16="http://schemas.microsoft.com/office/drawing/2014/main" id="{A840AED9-D198-44F8-A36B-D1278E97D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495" y="609115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https://www.mineduc.cl/wp-content/uploads/sites/19/2015/10/youtube_big.png">
              <a:hlinkClick r:id="rId5"/>
              <a:extLst>
                <a:ext uri="{FF2B5EF4-FFF2-40B4-BE49-F238E27FC236}">
                  <a16:creationId xmlns:a16="http://schemas.microsoft.com/office/drawing/2014/main" id="{5F349994-B7E9-42AC-920F-7DF484079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274" y="6096087"/>
              <a:ext cx="476250" cy="476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s://www.mineduc.cl/wp-content/uploads/sites/19/2015/10/twitter_big.png">
              <a:hlinkClick r:id="rId7"/>
              <a:extLst>
                <a:ext uri="{FF2B5EF4-FFF2-40B4-BE49-F238E27FC236}">
                  <a16:creationId xmlns:a16="http://schemas.microsoft.com/office/drawing/2014/main" id="{C65451B8-4CA5-4A8E-ABA5-F3091449E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889" y="6096087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https://www.mineduc.cl/wp-content/uploads/sites/19/2015/10/logo-instagram-50x50.png">
              <a:hlinkClick r:id="rId9"/>
              <a:extLst>
                <a:ext uri="{FF2B5EF4-FFF2-40B4-BE49-F238E27FC236}">
                  <a16:creationId xmlns:a16="http://schemas.microsoft.com/office/drawing/2014/main" id="{AF7B8086-3826-4DB2-8FAC-13765D869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026" y="6098277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https://www.mineduc.cl/wp-content/uploads/sites/19/2015/10/logo_flickr2_50x50.jpg">
              <a:hlinkClick r:id="rId11"/>
              <a:extLst>
                <a:ext uri="{FF2B5EF4-FFF2-40B4-BE49-F238E27FC236}">
                  <a16:creationId xmlns:a16="http://schemas.microsoft.com/office/drawing/2014/main" id="{411967DD-9B04-46F0-BA87-CDDB52549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060" y="6117211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Marcador de número de diapositiva 8">
            <a:extLst>
              <a:ext uri="{FF2B5EF4-FFF2-40B4-BE49-F238E27FC236}">
                <a16:creationId xmlns:a16="http://schemas.microsoft.com/office/drawing/2014/main" id="{1B4BC516-D344-4EDA-923C-F29177E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255F156-6D7A-46C3-A0AE-9CF6EECC55DF}" type="slidenum">
              <a:rPr lang="es-ES" smtClean="0"/>
              <a:pPr/>
              <a:t>22</a:t>
            </a:fld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11CA27A-8A0B-4930-B7D8-A4F4FE836F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18651">
            <a:off x="818160" y="3797559"/>
            <a:ext cx="2801359" cy="31464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C55EA7-D233-4151-BF60-3F8447984B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74203">
            <a:off x="783205" y="825027"/>
            <a:ext cx="3363945" cy="2501299"/>
          </a:xfrm>
          <a:prstGeom prst="rect">
            <a:avLst/>
          </a:prstGeom>
        </p:spPr>
      </p:pic>
      <p:sp>
        <p:nvSpPr>
          <p:cNvPr id="4" name="2 Rectángulo">
            <a:extLst>
              <a:ext uri="{FF2B5EF4-FFF2-40B4-BE49-F238E27FC236}">
                <a16:creationId xmlns:a16="http://schemas.microsoft.com/office/drawing/2014/main" id="{C9BA07D6-8728-472E-B167-84A93FD1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212" y="154185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Planificación estratégica DEP </a:t>
            </a:r>
            <a:r>
              <a:rPr kumimoji="0" lang="es-CL" alt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(2/2)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15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5" y="171118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Actos administrativos realizados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1D1B34A6-2C8D-4F26-AF56-78E53C0C6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33123"/>
              </p:ext>
            </p:extLst>
          </p:nvPr>
        </p:nvGraphicFramePr>
        <p:xfrm>
          <a:off x="0" y="937636"/>
          <a:ext cx="9144000" cy="59906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428456292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98897359"/>
                    </a:ext>
                  </a:extLst>
                </a:gridCol>
              </a:tblGrid>
              <a:tr h="435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</a:rPr>
                        <a:t>Contenido de la medida administrativa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</a:rPr>
                        <a:t>Tipo</a:t>
                      </a:r>
                      <a:r>
                        <a:rPr lang="es-ES_tradnl" sz="18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24046"/>
                  </a:ext>
                </a:extLst>
              </a:tr>
              <a:tr h="937688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</a:rPr>
                        <a:t>Determinación del ámbito de competencia territorial, domicilio y denominación de los primeros Servicios Locales (artículo quinto transitorio en atención al artículo 16) (regulación orgánica).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Supremo N° 373 2017 Barrancas y Puerto Cordillera.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Decreto Supremo N° 379 2017 Huasco y Costa Araucanía.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1700334028"/>
                  </a:ext>
                </a:extLst>
              </a:tr>
              <a:tr h="891824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</a:rPr>
                        <a:t>Fija la Planta de la DEP (Establece planta, requisitos de ingreso, traspasos desde Mineduc, fecha de entrada en vigor y dotación máxima 2018) Incluye traspasos (facultativo).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con Fuerza de Ley N° 34 de 2017.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194337161"/>
                  </a:ext>
                </a:extLst>
              </a:tr>
              <a:tr h="1186787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</a:rPr>
                        <a:t>Fija la Planta de la SLE Las Barrancas y Puerto Cordillera (Establece planta, requisitos de ingreso, traspasos desde municipalidades corporaciones (estatuto docente), fecha de entrada en vigor y dotación máxima 2018). Incluye traspasos (personal estatuto docente).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con Fuerza de Ley N° 32 de 2017.</a:t>
                      </a:r>
                    </a:p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con Fuerza de Ley N° 33 de 2017.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999664125"/>
                  </a:ext>
                </a:extLst>
              </a:tr>
              <a:tr h="301898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</a:rPr>
                        <a:t>Nombramiento anticipado Director DEP.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Supremo N° 385 de 2017.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1881939914"/>
                  </a:ext>
                </a:extLst>
              </a:tr>
              <a:tr h="596861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</a:rPr>
                        <a:t>Reglamento de traspaso de bienes muebles e inmuebles Contenido del artículo vigésimo transitorio (actual), relativo al método a utilizar.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Decreto Supremo N° 375 de 2017.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3020968375"/>
                  </a:ext>
                </a:extLst>
              </a:tr>
              <a:tr h="793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Nombramiento anticipado Director SLE 1- Barrancas, 2.Puerto Cordillera, 3-Huasco 4-Costa Araucanía.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Supremo N° 386 2017.</a:t>
                      </a:r>
                    </a:p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Supremo N° 387 2017. </a:t>
                      </a:r>
                    </a:p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Supremo N° 388 2017.</a:t>
                      </a:r>
                    </a:p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Decreto Supremo N° 389 2017.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1559467540"/>
                  </a:ext>
                </a:extLst>
              </a:tr>
              <a:tr h="301898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>
                          <a:effectLst/>
                        </a:rPr>
                        <a:t>Modificación</a:t>
                      </a:r>
                      <a:r>
                        <a:rPr lang="es-ES_tradnl" sz="1800" baseline="0" dirty="0">
                          <a:effectLst/>
                        </a:rPr>
                        <a:t> </a:t>
                      </a:r>
                      <a:r>
                        <a:rPr lang="es-ES_tradnl" sz="1800" dirty="0">
                          <a:effectLst/>
                        </a:rPr>
                        <a:t>Reglamento del FAEP.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>
                          <a:effectLst/>
                        </a:rPr>
                        <a:t>Resolución N° 5 de Mineduc .</a:t>
                      </a:r>
                      <a:endParaRPr lang="es-CL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78" marR="32678" marT="6450" marB="0" anchor="ctr"/>
                </a:tc>
                <a:extLst>
                  <a:ext uri="{0D108BD9-81ED-4DB2-BD59-A6C34878D82A}">
                    <a16:rowId xmlns:a16="http://schemas.microsoft.com/office/drawing/2014/main" val="1526571173"/>
                  </a:ext>
                </a:extLst>
              </a:tr>
              <a:tr h="474656">
                <a:tc>
                  <a:txBody>
                    <a:bodyPr/>
                    <a:lstStyle/>
                    <a:p>
                      <a:pPr marL="0" marR="0" indent="0" algn="l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effectLst/>
                        </a:rPr>
                        <a:t>Delegación en Director DEP de representación extrajudicial del fisco.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23" marR="6812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kern="1200" dirty="0">
                          <a:effectLst/>
                        </a:rPr>
                        <a:t>D.S. N° 8 delegación facultades Director DEP.</a:t>
                      </a:r>
                      <a:endParaRPr lang="es-ES_tradnl" sz="12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23" marR="68123" marT="0" marB="0" anchor="ctr"/>
                </a:tc>
                <a:extLst>
                  <a:ext uri="{0D108BD9-81ED-4DB2-BD59-A6C34878D82A}">
                    <a16:rowId xmlns:a16="http://schemas.microsoft.com/office/drawing/2014/main" val="3375077307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5E25163-9D4C-4A36-9D55-DA0814B4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520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79" y="154185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Actos administrativos en trámite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B64045A-089B-47A5-BCAE-B3E2DB3CA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90582"/>
              </p:ext>
            </p:extLst>
          </p:nvPr>
        </p:nvGraphicFramePr>
        <p:xfrm>
          <a:off x="81888" y="1080155"/>
          <a:ext cx="8966579" cy="549951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51466">
                  <a:extLst>
                    <a:ext uri="{9D8B030D-6E8A-4147-A177-3AD203B41FA5}">
                      <a16:colId xmlns:a16="http://schemas.microsoft.com/office/drawing/2014/main" val="2081611718"/>
                    </a:ext>
                  </a:extLst>
                </a:gridCol>
                <a:gridCol w="6572135">
                  <a:extLst>
                    <a:ext uri="{9D8B030D-6E8A-4147-A177-3AD203B41FA5}">
                      <a16:colId xmlns:a16="http://schemas.microsoft.com/office/drawing/2014/main" val="472357200"/>
                    </a:ext>
                  </a:extLst>
                </a:gridCol>
                <a:gridCol w="1242978">
                  <a:extLst>
                    <a:ext uri="{9D8B030D-6E8A-4147-A177-3AD203B41FA5}">
                      <a16:colId xmlns:a16="http://schemas.microsoft.com/office/drawing/2014/main" val="68568719"/>
                    </a:ext>
                  </a:extLst>
                </a:gridCol>
              </a:tblGrid>
              <a:tr h="351417"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</a:rPr>
                        <a:t>Acto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bg1"/>
                          </a:solidFill>
                          <a:effectLst/>
                        </a:rPr>
                        <a:t>Contenido</a:t>
                      </a:r>
                      <a:endParaRPr lang="es-CL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800" dirty="0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es-CL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035843"/>
                  </a:ext>
                </a:extLst>
              </a:tr>
              <a:tr h="566094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DFL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Fija la Planta SLE Huasco (Establece planta, requisitos de ingreso, traspasos, fecha de entrada en vigor y dotación máxima 2018). 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CGR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3235929395"/>
                  </a:ext>
                </a:extLst>
              </a:tr>
              <a:tr h="508073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DFL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Fija la Planta SLE Costa Araucanía (Establece planta, requisitos de ingreso, fecha de entrada en vigor y dotación máxima 2018). 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3106100686"/>
                  </a:ext>
                </a:extLst>
              </a:tr>
              <a:tr h="362424">
                <a:tc>
                  <a:txBody>
                    <a:bodyPr/>
                    <a:lstStyle/>
                    <a:p>
                      <a:pPr marL="0" indent="-226695" algn="l" defTabSz="91359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D.S.</a:t>
                      </a:r>
                      <a:endParaRPr lang="es-CL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 defTabSz="91359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Comité Directivo  </a:t>
                      </a:r>
                      <a:endParaRPr lang="es-CL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marR="0" lvl="0" indent="-226695" algn="ctr" defTabSz="9135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1834870652"/>
                  </a:ext>
                </a:extLst>
              </a:tr>
              <a:tr h="648494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Decreto Supremo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Determinación del ámbito de competencia territorial, domicilio y denominación de los Servicios Locales de Arica, RM y Biobío (artículo quinto transitorio en atención al artículo 16). Determinación del calendario de instalación de los SLE de Arica, RM y Biobío (artículo sexto transitorio)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Retirado de CGR por Mineduc; en revisión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1177981547"/>
                  </a:ext>
                </a:extLst>
              </a:tr>
              <a:tr h="438631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Decreto Supremo</a:t>
                      </a:r>
                      <a:endParaRPr lang="es-CL" sz="1400" dirty="0">
                        <a:effectLst/>
                      </a:endParaRPr>
                    </a:p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Determinación del ámbito de competencia territorial Y domicilio de un SLE de la región de Valparaíso; uno en Los Lagos; uno en O’Higgins; y uno en Atacama (artículo quinto transitorio en atención al artículo 16).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1022593266"/>
                  </a:ext>
                </a:extLst>
              </a:tr>
              <a:tr h="212078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Decreto supremo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Determinación del ámbito de competencia territorial de los 59 SLE restantes.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2281268804"/>
                  </a:ext>
                </a:extLst>
              </a:tr>
              <a:tr h="331268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Reglamento</a:t>
                      </a:r>
                      <a:endParaRPr lang="es-CL" sz="1400" dirty="0">
                        <a:effectLst/>
                      </a:endParaRPr>
                    </a:p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D.S. 48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Postergación del traspaso del servicio educacional (Artículo 10 transitorio)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2335090422"/>
                  </a:ext>
                </a:extLst>
              </a:tr>
              <a:tr h="559641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Decreto Consejo  Evaluación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Consejo de Evaluación del Sistema de Educación Pública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indent="-22669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1730916798"/>
                  </a:ext>
                </a:extLst>
              </a:tr>
              <a:tr h="56038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D.S.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Consejo local de Educación Pública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marR="0" lvl="0" indent="-226695" algn="ct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3194859547"/>
                  </a:ext>
                </a:extLst>
              </a:tr>
              <a:tr h="267269"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D.S.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0" indent="-2266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Estrategia Nacional de Educación Pública. 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tc>
                  <a:txBody>
                    <a:bodyPr/>
                    <a:lstStyle/>
                    <a:p>
                      <a:pPr marL="107950" marR="0" lvl="0" indent="-226695" algn="ctr" defTabSz="913592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effectLst/>
                        </a:rPr>
                        <a:t>“</a:t>
                      </a:r>
                      <a:endParaRPr lang="es-CL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9" marR="60039" marT="0" marB="0" anchor="ctr"/>
                </a:tc>
                <a:extLst>
                  <a:ext uri="{0D108BD9-81ED-4DB2-BD59-A6C34878D82A}">
                    <a16:rowId xmlns:a16="http://schemas.microsoft.com/office/drawing/2014/main" val="505634090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F7B9EE6-9798-40EA-9066-4A0EDA33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626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79" y="172903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Actos administrativos en preparación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31B469D6-2145-41C4-B7B1-CDB63DAA9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218067"/>
              </p:ext>
            </p:extLst>
          </p:nvPr>
        </p:nvGraphicFramePr>
        <p:xfrm>
          <a:off x="4" y="933776"/>
          <a:ext cx="9144000" cy="593119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065866">
                  <a:extLst>
                    <a:ext uri="{9D8B030D-6E8A-4147-A177-3AD203B41FA5}">
                      <a16:colId xmlns:a16="http://schemas.microsoft.com/office/drawing/2014/main" val="3901903688"/>
                    </a:ext>
                  </a:extLst>
                </a:gridCol>
                <a:gridCol w="7078134">
                  <a:extLst>
                    <a:ext uri="{9D8B030D-6E8A-4147-A177-3AD203B41FA5}">
                      <a16:colId xmlns:a16="http://schemas.microsoft.com/office/drawing/2014/main" val="3315298473"/>
                    </a:ext>
                  </a:extLst>
                </a:gridCol>
              </a:tblGrid>
              <a:tr h="336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8" marR="25598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Contenido</a:t>
                      </a:r>
                      <a:endParaRPr lang="es-C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8" marR="25598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81996"/>
                  </a:ext>
                </a:extLst>
              </a:tr>
              <a:tr h="10288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Decretos con fuerza de ley que fijan las plantas de los 66 SLE restantes 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8" marR="255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-1 año a partir de la fecha de publicación de la Ley N° 21.040 (24 noviembre 2018). De no dictarse, se debe enviar nueva ley delegatoria. Son prioridad los DFL de los SLE que entrarán en funcionamiento el 2019-2020. 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extLst>
                  <a:ext uri="{0D108BD9-81ED-4DB2-BD59-A6C34878D82A}">
                    <a16:rowId xmlns:a16="http://schemas.microsoft.com/office/drawing/2014/main" val="2784868706"/>
                  </a:ext>
                </a:extLst>
              </a:tr>
              <a:tr h="114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Reglamento que determina procedimiento de apertura, fusión y cierre de establecimientos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-Debe regularse en detalle el procedimiento para abrir y cerrar establecimientos; se incorporan elementos adicionales al D.S. N° 315 de 2011, del Mineduc. Debería publicarse el 2018. 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extLst>
                  <a:ext uri="{0D108BD9-81ED-4DB2-BD59-A6C34878D82A}">
                    <a16:rowId xmlns:a16="http://schemas.microsoft.com/office/drawing/2014/main" val="2665785256"/>
                  </a:ext>
                </a:extLst>
              </a:tr>
              <a:tr h="114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Reglamento que establece el procedimiento de remoción del Director Ejecutivo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8" marR="255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-Debe regularse en detalle el procedimiento de remoción: i) se establece un plazo más breve que sumarios regulados por el Estatuto Administrativo; ii) se trata de un procedimiento especial. Debería publicarse el 2018.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extLst>
                  <a:ext uri="{0D108BD9-81ED-4DB2-BD59-A6C34878D82A}">
                    <a16:rowId xmlns:a16="http://schemas.microsoft.com/office/drawing/2014/main" val="2385334238"/>
                  </a:ext>
                </a:extLst>
              </a:tr>
              <a:tr h="800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Reglamento que regula los instrumentos de gestión educacional a territorial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-Se deben regular Convenio de gestión educacional</a:t>
                      </a:r>
                      <a:r>
                        <a:rPr lang="es-CL" sz="1800" dirty="0">
                          <a:effectLst/>
                        </a:rPr>
                        <a:t>; </a:t>
                      </a:r>
                      <a:r>
                        <a:rPr lang="es-ES" sz="1800" dirty="0">
                          <a:effectLst/>
                        </a:rPr>
                        <a:t>Plan estratégico local</a:t>
                      </a:r>
                      <a:r>
                        <a:rPr lang="es-CL" sz="1800" dirty="0">
                          <a:effectLst/>
                        </a:rPr>
                        <a:t>; </a:t>
                      </a:r>
                      <a:r>
                        <a:rPr lang="es-ES" sz="1800" dirty="0">
                          <a:effectLst/>
                        </a:rPr>
                        <a:t>y Plan anual.</a:t>
                      </a:r>
                      <a:r>
                        <a:rPr lang="es-CL" sz="1800" dirty="0">
                          <a:effectLst/>
                        </a:rPr>
                        <a:t> </a:t>
                      </a:r>
                      <a:r>
                        <a:rPr lang="es-ES" sz="1800" dirty="0">
                          <a:effectLst/>
                        </a:rPr>
                        <a:t>Mientras no se aplica Ley N° 19.882. 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98" marR="25598" marT="0" marB="0" anchor="ctr"/>
                </a:tc>
                <a:extLst>
                  <a:ext uri="{0D108BD9-81ED-4DB2-BD59-A6C34878D82A}">
                    <a16:rowId xmlns:a16="http://schemas.microsoft.com/office/drawing/2014/main" val="2921866707"/>
                  </a:ext>
                </a:extLst>
              </a:tr>
              <a:tr h="800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Reglamento que regula la instancia de Coordinación Regional del Sistema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-Se debe regular el funcionamiento de la coordinación regional establecidas en artículo 64 de la ley N° 21.040</a:t>
                      </a:r>
                      <a:r>
                        <a:rPr lang="es-CL" sz="1800" dirty="0">
                          <a:effectLst/>
                        </a:rPr>
                        <a:t>. </a:t>
                      </a:r>
                      <a:r>
                        <a:rPr lang="es-ES" sz="1800" dirty="0">
                          <a:effectLst/>
                        </a:rPr>
                        <a:t>Debería publicarse el 2018.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extLst>
                  <a:ext uri="{0D108BD9-81ED-4DB2-BD59-A6C34878D82A}">
                    <a16:rowId xmlns:a16="http://schemas.microsoft.com/office/drawing/2014/main" val="1468774779"/>
                  </a:ext>
                </a:extLst>
              </a:tr>
              <a:tr h="67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Reglamento distribución recursos  DEP y SLE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-Se debe regular distribución de recursos establecido en artículo 27 de la ley N° 21.040.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98" marR="25598" marT="0" marB="0" anchor="ctr"/>
                </a:tc>
                <a:extLst>
                  <a:ext uri="{0D108BD9-81ED-4DB2-BD59-A6C34878D82A}">
                    <a16:rowId xmlns:a16="http://schemas.microsoft.com/office/drawing/2014/main" val="3577391178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FD5114-FD01-4F20-8576-54F73A09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1085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73527" cy="9470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B4F9D-B8CF-4F8C-891E-5B81BF67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51794" b="5316"/>
          <a:stretch/>
        </p:blipFill>
        <p:spPr>
          <a:xfrm>
            <a:off x="7080343" y="1881534"/>
            <a:ext cx="2057936" cy="2572420"/>
          </a:xfrm>
          <a:prstGeom prst="rect">
            <a:avLst/>
          </a:prstGeom>
        </p:spPr>
      </p:pic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E0893C-F93B-4E00-9C68-3379DF20DC45}"/>
              </a:ext>
            </a:extLst>
          </p:cNvPr>
          <p:cNvSpPr txBox="1">
            <a:spLocks/>
          </p:cNvSpPr>
          <p:nvPr/>
        </p:nvSpPr>
        <p:spPr>
          <a:xfrm>
            <a:off x="1898008" y="2806451"/>
            <a:ext cx="4298076" cy="947044"/>
          </a:xfrm>
          <a:prstGeom prst="rect">
            <a:avLst/>
          </a:prstGeom>
        </p:spPr>
        <p:txBody>
          <a:bodyPr vert="horz" lIns="91359" tIns="45679" rIns="91359" bIns="45679" rtlCol="0">
            <a:noAutofit/>
          </a:bodyPr>
          <a:lstStyle>
            <a:lvl1pPr marL="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779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5596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3394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1192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8899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0678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24585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42383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3200" b="1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5. Tareas y cronograma de implementación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AA1DEB-6E37-4CF6-9FA7-7B1DEA02B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6" y="188051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Principales tareas implementación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296D033-38A7-4D99-99AC-FE5828FBC43A}"/>
              </a:ext>
            </a:extLst>
          </p:cNvPr>
          <p:cNvGrpSpPr/>
          <p:nvPr/>
        </p:nvGrpSpPr>
        <p:grpSpPr>
          <a:xfrm>
            <a:off x="113140" y="1669093"/>
            <a:ext cx="8894380" cy="4803284"/>
            <a:chOff x="301625" y="3659935"/>
            <a:chExt cx="20111849" cy="91821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5607144-787A-4A82-B5EE-C0265AB3F492}"/>
                </a:ext>
              </a:extLst>
            </p:cNvPr>
            <p:cNvSpPr/>
            <p:nvPr/>
          </p:nvSpPr>
          <p:spPr>
            <a:xfrm>
              <a:off x="301625" y="3743401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/>
                <a:t>Que exista y que pueda operar </a:t>
              </a:r>
              <a:endParaRPr lang="es-CL" sz="1600" b="1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0831D6-E106-4701-9DCA-CD3E8DEEF132}"/>
                </a:ext>
              </a:extLst>
            </p:cNvPr>
            <p:cNvSpPr/>
            <p:nvPr/>
          </p:nvSpPr>
          <p:spPr>
            <a:xfrm>
              <a:off x="5159500" y="3734336"/>
              <a:ext cx="2880000" cy="18000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Directivos  </a:t>
              </a:r>
            </a:p>
            <a:p>
              <a:pPr algn="ctr"/>
              <a:endParaRPr lang="es-CL" sz="1600" b="1" dirty="0"/>
            </a:p>
          </p:txBody>
        </p:sp>
        <p:sp>
          <p:nvSpPr>
            <p:cNvPr id="9" name="Flecha: a la derecha 8">
              <a:extLst>
                <a:ext uri="{FF2B5EF4-FFF2-40B4-BE49-F238E27FC236}">
                  <a16:creationId xmlns:a16="http://schemas.microsoft.com/office/drawing/2014/main" id="{2672FA63-CF99-4C8F-80A7-0BAE961DA0C1}"/>
                </a:ext>
              </a:extLst>
            </p:cNvPr>
            <p:cNvSpPr/>
            <p:nvPr/>
          </p:nvSpPr>
          <p:spPr>
            <a:xfrm>
              <a:off x="3573076" y="4274336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0BED831-153D-4B93-85C3-4B79F1D5B25E}"/>
                </a:ext>
              </a:extLst>
            </p:cNvPr>
            <p:cNvSpPr/>
            <p:nvPr/>
          </p:nvSpPr>
          <p:spPr>
            <a:xfrm>
              <a:off x="10377293" y="3857698"/>
              <a:ext cx="2880000" cy="18000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Presupuesto</a:t>
              </a:r>
            </a:p>
            <a:p>
              <a:pPr algn="ctr"/>
              <a:endParaRPr lang="es-CL" sz="1600" b="1" dirty="0"/>
            </a:p>
          </p:txBody>
        </p:sp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59B14A52-FE4D-4457-9292-A1F8C8788F2B}"/>
                </a:ext>
              </a:extLst>
            </p:cNvPr>
            <p:cNvSpPr/>
            <p:nvPr/>
          </p:nvSpPr>
          <p:spPr>
            <a:xfrm>
              <a:off x="8707292" y="4228197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982028-C220-42D8-9400-50B545271C6E}"/>
                </a:ext>
              </a:extLst>
            </p:cNvPr>
            <p:cNvSpPr/>
            <p:nvPr/>
          </p:nvSpPr>
          <p:spPr>
            <a:xfrm>
              <a:off x="15825170" y="3778556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Oficinas</a:t>
              </a:r>
            </a:p>
          </p:txBody>
        </p:sp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77EC4A72-BB60-43BD-B906-408A0D43BAD2}"/>
                </a:ext>
              </a:extLst>
            </p:cNvPr>
            <p:cNvSpPr/>
            <p:nvPr/>
          </p:nvSpPr>
          <p:spPr>
            <a:xfrm>
              <a:off x="14155168" y="4261442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1D0439D-F7FB-4605-A2C2-B13E306B43E9}"/>
                </a:ext>
              </a:extLst>
            </p:cNvPr>
            <p:cNvSpPr/>
            <p:nvPr/>
          </p:nvSpPr>
          <p:spPr>
            <a:xfrm>
              <a:off x="335536" y="6851455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Equipos transitorios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CB534D3-0697-447D-84DB-89AA7743D91D}"/>
                </a:ext>
              </a:extLst>
            </p:cNvPr>
            <p:cNvSpPr/>
            <p:nvPr/>
          </p:nvSpPr>
          <p:spPr>
            <a:xfrm>
              <a:off x="5192274" y="6719212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Procesos y sistemas</a:t>
              </a:r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EB67D4DF-FD84-41A6-B572-AC0EC2A170DB}"/>
                </a:ext>
              </a:extLst>
            </p:cNvPr>
            <p:cNvSpPr/>
            <p:nvPr/>
          </p:nvSpPr>
          <p:spPr>
            <a:xfrm>
              <a:off x="3707770" y="7430940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BFD1555-1BD2-4D08-B46F-9886680218E3}"/>
                </a:ext>
              </a:extLst>
            </p:cNvPr>
            <p:cNvSpPr/>
            <p:nvPr/>
          </p:nvSpPr>
          <p:spPr>
            <a:xfrm>
              <a:off x="10377294" y="6165066"/>
              <a:ext cx="2880000" cy="2844157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Traspaso de personas (DAEM, EE y VTF)</a:t>
              </a:r>
            </a:p>
          </p:txBody>
        </p:sp>
        <p:sp>
          <p:nvSpPr>
            <p:cNvPr id="18" name="Flecha: a la derecha 17">
              <a:extLst>
                <a:ext uri="{FF2B5EF4-FFF2-40B4-BE49-F238E27FC236}">
                  <a16:creationId xmlns:a16="http://schemas.microsoft.com/office/drawing/2014/main" id="{B1F93794-3EAA-41DD-BF5F-971D169C8DF4}"/>
                </a:ext>
              </a:extLst>
            </p:cNvPr>
            <p:cNvSpPr/>
            <p:nvPr/>
          </p:nvSpPr>
          <p:spPr>
            <a:xfrm>
              <a:off x="8810991" y="7259213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449A5EF-E1E2-4C90-B179-7055EA209B6C}"/>
                </a:ext>
              </a:extLst>
            </p:cNvPr>
            <p:cNvSpPr/>
            <p:nvPr/>
          </p:nvSpPr>
          <p:spPr>
            <a:xfrm>
              <a:off x="16024882" y="6165066"/>
              <a:ext cx="2880000" cy="2844157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Traspaso de bienes muebles e inmuebles</a:t>
              </a:r>
            </a:p>
          </p:txBody>
        </p:sp>
        <p:sp>
          <p:nvSpPr>
            <p:cNvPr id="20" name="Flecha: a la derecha 19">
              <a:extLst>
                <a:ext uri="{FF2B5EF4-FFF2-40B4-BE49-F238E27FC236}">
                  <a16:creationId xmlns:a16="http://schemas.microsoft.com/office/drawing/2014/main" id="{8DEA2338-187F-49DC-93BC-C5D6ACD4BAE0}"/>
                </a:ext>
              </a:extLst>
            </p:cNvPr>
            <p:cNvSpPr/>
            <p:nvPr/>
          </p:nvSpPr>
          <p:spPr>
            <a:xfrm>
              <a:off x="14155168" y="7266513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AA8F1CC-D77E-414B-82E7-E47167AB2AFA}"/>
                </a:ext>
              </a:extLst>
            </p:cNvPr>
            <p:cNvSpPr/>
            <p:nvPr/>
          </p:nvSpPr>
          <p:spPr>
            <a:xfrm>
              <a:off x="335536" y="9605230"/>
              <a:ext cx="2880000" cy="3236847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Continuidad de contratos y convenios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A9131BE-F1F2-4815-8656-E8927203544C}"/>
                </a:ext>
              </a:extLst>
            </p:cNvPr>
            <p:cNvSpPr/>
            <p:nvPr/>
          </p:nvSpPr>
          <p:spPr>
            <a:xfrm>
              <a:off x="5037971" y="10109742"/>
              <a:ext cx="3515018" cy="2153977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Procedimientos administrativos 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699223FF-FE96-4FC4-A339-EF4B5396EDFE}"/>
                </a:ext>
              </a:extLst>
            </p:cNvPr>
            <p:cNvSpPr/>
            <p:nvPr/>
          </p:nvSpPr>
          <p:spPr>
            <a:xfrm>
              <a:off x="10377292" y="10089050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Planificación Integral</a:t>
              </a:r>
            </a:p>
          </p:txBody>
        </p:sp>
        <p:sp>
          <p:nvSpPr>
            <p:cNvPr id="24" name="Flecha: a la derecha 23">
              <a:extLst>
                <a:ext uri="{FF2B5EF4-FFF2-40B4-BE49-F238E27FC236}">
                  <a16:creationId xmlns:a16="http://schemas.microsoft.com/office/drawing/2014/main" id="{DC07F148-0E6C-4436-9BFF-93303C180F2E}"/>
                </a:ext>
              </a:extLst>
            </p:cNvPr>
            <p:cNvSpPr/>
            <p:nvPr/>
          </p:nvSpPr>
          <p:spPr>
            <a:xfrm>
              <a:off x="8850249" y="10550963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88991DE9-02C4-45A3-A339-4C556F5F120C}"/>
                </a:ext>
              </a:extLst>
            </p:cNvPr>
            <p:cNvSpPr/>
            <p:nvPr/>
          </p:nvSpPr>
          <p:spPr>
            <a:xfrm>
              <a:off x="16024882" y="9564156"/>
              <a:ext cx="2880000" cy="2808820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Traspaso de servicio educacional</a:t>
              </a:r>
            </a:p>
          </p:txBody>
        </p:sp>
        <p:sp>
          <p:nvSpPr>
            <p:cNvPr id="26" name="Flecha: a la derecha 25">
              <a:extLst>
                <a:ext uri="{FF2B5EF4-FFF2-40B4-BE49-F238E27FC236}">
                  <a16:creationId xmlns:a16="http://schemas.microsoft.com/office/drawing/2014/main" id="{C864C4EF-F339-453A-AC4C-0F17D2C6162D}"/>
                </a:ext>
              </a:extLst>
            </p:cNvPr>
            <p:cNvSpPr/>
            <p:nvPr/>
          </p:nvSpPr>
          <p:spPr>
            <a:xfrm>
              <a:off x="14155168" y="10460120"/>
              <a:ext cx="1080000" cy="7200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27" name="Flecha: a la derecha 26">
              <a:extLst>
                <a:ext uri="{FF2B5EF4-FFF2-40B4-BE49-F238E27FC236}">
                  <a16:creationId xmlns:a16="http://schemas.microsoft.com/office/drawing/2014/main" id="{AF35C96B-6B48-4059-AB4F-5A3B58F4FBD0}"/>
                </a:ext>
              </a:extLst>
            </p:cNvPr>
            <p:cNvSpPr/>
            <p:nvPr/>
          </p:nvSpPr>
          <p:spPr>
            <a:xfrm>
              <a:off x="19301705" y="4228198"/>
              <a:ext cx="1079999" cy="7200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E66FC838-1D99-41AD-AB3F-2850B520923C}"/>
                </a:ext>
              </a:extLst>
            </p:cNvPr>
            <p:cNvSpPr/>
            <p:nvPr/>
          </p:nvSpPr>
          <p:spPr>
            <a:xfrm>
              <a:off x="19333475" y="7259215"/>
              <a:ext cx="1079999" cy="72000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29" name="Flecha: a la derecha 28">
              <a:extLst>
                <a:ext uri="{FF2B5EF4-FFF2-40B4-BE49-F238E27FC236}">
                  <a16:creationId xmlns:a16="http://schemas.microsoft.com/office/drawing/2014/main" id="{64F4404F-FE79-4AA3-8DCA-FA850CB12B1E}"/>
                </a:ext>
              </a:extLst>
            </p:cNvPr>
            <p:cNvSpPr/>
            <p:nvPr/>
          </p:nvSpPr>
          <p:spPr>
            <a:xfrm>
              <a:off x="3791395" y="10587544"/>
              <a:ext cx="1080000" cy="80301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b="1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55F9FC52-C5F8-4A80-94CC-F3E43CDE30E9}"/>
                </a:ext>
              </a:extLst>
            </p:cNvPr>
            <p:cNvSpPr/>
            <p:nvPr/>
          </p:nvSpPr>
          <p:spPr>
            <a:xfrm>
              <a:off x="5159501" y="3659935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Directivos  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069ADEA5-6483-4D4B-872D-1645791A8B7C}"/>
                </a:ext>
              </a:extLst>
            </p:cNvPr>
            <p:cNvSpPr/>
            <p:nvPr/>
          </p:nvSpPr>
          <p:spPr>
            <a:xfrm>
              <a:off x="10377292" y="3783297"/>
              <a:ext cx="2880000" cy="2174668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600" b="1" dirty="0"/>
                <a:t>Presupuesto</a:t>
              </a:r>
            </a:p>
          </p:txBody>
        </p:sp>
      </p:grp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0162A87-5220-4953-801C-BEE4305D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61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7" y="171118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Primeros Servicios Locales 2018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10">
            <a:extLst>
              <a:ext uri="{FF2B5EF4-FFF2-40B4-BE49-F238E27FC236}">
                <a16:creationId xmlns:a16="http://schemas.microsoft.com/office/drawing/2014/main" id="{E55F5ECD-0E5E-4BCA-9BDF-31CB2B55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255F156-6D7A-46C3-A0AE-9CF6EECC55DF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7F130A-EBB1-4B0D-B378-83D1D719FD3B}"/>
              </a:ext>
            </a:extLst>
          </p:cNvPr>
          <p:cNvSpPr txBox="1"/>
          <p:nvPr/>
        </p:nvSpPr>
        <p:spPr>
          <a:xfrm>
            <a:off x="4598122" y="4587013"/>
            <a:ext cx="41377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Región de Coquimbo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Servicio Local de Educación Pública </a:t>
            </a:r>
          </a:p>
          <a:p>
            <a:pPr algn="ctr"/>
            <a:r>
              <a:rPr lang="es-CL" sz="2400" b="1" dirty="0">
                <a:solidFill>
                  <a:srgbClr val="002060"/>
                </a:solidFill>
              </a:rPr>
              <a:t>Puerto Cordillera</a:t>
            </a:r>
          </a:p>
          <a:p>
            <a:pPr algn="ctr"/>
            <a:endParaRPr lang="es-CL" b="1" dirty="0">
              <a:solidFill>
                <a:srgbClr val="002060"/>
              </a:solidFill>
            </a:endParaRPr>
          </a:p>
          <a:p>
            <a:pPr algn="ctr"/>
            <a:r>
              <a:rPr lang="es-CL" b="1" dirty="0"/>
              <a:t>Coquimbo</a:t>
            </a:r>
          </a:p>
          <a:p>
            <a:pPr algn="ctr"/>
            <a:r>
              <a:rPr lang="es-CL" b="1" dirty="0"/>
              <a:t>Andacollo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09DD4F-C080-4C1A-A06F-385F0B15E3D4}"/>
              </a:ext>
            </a:extLst>
          </p:cNvPr>
          <p:cNvSpPr txBox="1"/>
          <p:nvPr/>
        </p:nvSpPr>
        <p:spPr>
          <a:xfrm>
            <a:off x="247772" y="4572000"/>
            <a:ext cx="4137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Región Metropolitana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Servicio Local de Educación Pública </a:t>
            </a:r>
            <a:r>
              <a:rPr lang="es-CL" sz="2400" b="1" dirty="0">
                <a:solidFill>
                  <a:srgbClr val="002060"/>
                </a:solidFill>
              </a:rPr>
              <a:t>Barrancas</a:t>
            </a:r>
          </a:p>
          <a:p>
            <a:pPr algn="ctr"/>
            <a:endParaRPr lang="es-CL" b="1" dirty="0">
              <a:solidFill>
                <a:srgbClr val="002060"/>
              </a:solidFill>
            </a:endParaRPr>
          </a:p>
          <a:p>
            <a:pPr algn="ctr"/>
            <a:r>
              <a:rPr lang="es-CL" b="1" dirty="0"/>
              <a:t>Pudahuel</a:t>
            </a:r>
          </a:p>
          <a:p>
            <a:pPr algn="ctr"/>
            <a:r>
              <a:rPr lang="es-CL" b="1" dirty="0"/>
              <a:t>Lo Prado</a:t>
            </a:r>
          </a:p>
          <a:p>
            <a:pPr algn="ctr"/>
            <a:r>
              <a:rPr lang="es-CL" b="1" dirty="0"/>
              <a:t>Cerro Navia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A19A8F-3D7C-48F8-A7E3-7697DDA6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565"/>
            <a:ext cx="4800730" cy="31313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F48161-A972-49D8-A01E-8A3466E0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569" y="1144626"/>
            <a:ext cx="4799030" cy="31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7" y="171118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Primeros Servicios Locales 2018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10">
            <a:extLst>
              <a:ext uri="{FF2B5EF4-FFF2-40B4-BE49-F238E27FC236}">
                <a16:creationId xmlns:a16="http://schemas.microsoft.com/office/drawing/2014/main" id="{E55F5ECD-0E5E-4BCA-9BDF-31CB2B55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8255F156-6D7A-46C3-A0AE-9CF6EECC55DF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7F130A-EBB1-4B0D-B378-83D1D719FD3B}"/>
              </a:ext>
            </a:extLst>
          </p:cNvPr>
          <p:cNvSpPr txBox="1"/>
          <p:nvPr/>
        </p:nvSpPr>
        <p:spPr>
          <a:xfrm>
            <a:off x="4720955" y="4243459"/>
            <a:ext cx="4137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Región de la Araucanía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Servicio Local de Educación Pública </a:t>
            </a:r>
          </a:p>
          <a:p>
            <a:pPr algn="ctr"/>
            <a:r>
              <a:rPr lang="es-CL" sz="2400" b="1" dirty="0">
                <a:solidFill>
                  <a:srgbClr val="002060"/>
                </a:solidFill>
              </a:rPr>
              <a:t>Costa Araucanía</a:t>
            </a:r>
          </a:p>
          <a:p>
            <a:pPr algn="ctr"/>
            <a:endParaRPr lang="es-CL" b="1" dirty="0">
              <a:solidFill>
                <a:srgbClr val="002060"/>
              </a:solidFill>
            </a:endParaRPr>
          </a:p>
          <a:p>
            <a:pPr algn="ctr"/>
            <a:r>
              <a:rPr lang="es-CL" b="1" dirty="0"/>
              <a:t>Carahue</a:t>
            </a:r>
          </a:p>
          <a:p>
            <a:pPr algn="ctr"/>
            <a:r>
              <a:rPr lang="es-CL" b="1" dirty="0"/>
              <a:t>Nueva Imperial</a:t>
            </a:r>
          </a:p>
          <a:p>
            <a:pPr algn="ctr"/>
            <a:r>
              <a:rPr lang="es-CL" b="1" dirty="0"/>
              <a:t>Saavedra</a:t>
            </a:r>
          </a:p>
          <a:p>
            <a:pPr algn="ctr"/>
            <a:r>
              <a:rPr lang="es-CL" b="1" dirty="0"/>
              <a:t>Teodoro Schmidt</a:t>
            </a:r>
          </a:p>
          <a:p>
            <a:pPr algn="ctr"/>
            <a:r>
              <a:rPr lang="es-CL" b="1" dirty="0"/>
              <a:t>Toltén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09DD4F-C080-4C1A-A06F-385F0B15E3D4}"/>
              </a:ext>
            </a:extLst>
          </p:cNvPr>
          <p:cNvSpPr txBox="1"/>
          <p:nvPr/>
        </p:nvSpPr>
        <p:spPr>
          <a:xfrm>
            <a:off x="452487" y="4230802"/>
            <a:ext cx="41377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Región de Atacama</a:t>
            </a:r>
          </a:p>
          <a:p>
            <a:pPr algn="ctr"/>
            <a:r>
              <a:rPr lang="es-CL" b="1" dirty="0">
                <a:solidFill>
                  <a:srgbClr val="002060"/>
                </a:solidFill>
              </a:rPr>
              <a:t>Servicio Local de Educación Pública </a:t>
            </a:r>
            <a:r>
              <a:rPr lang="es-CL" sz="2400" b="1" dirty="0">
                <a:solidFill>
                  <a:srgbClr val="002060"/>
                </a:solidFill>
              </a:rPr>
              <a:t>Huasco</a:t>
            </a:r>
          </a:p>
          <a:p>
            <a:pPr algn="ctr"/>
            <a:endParaRPr lang="es-CL" b="1" dirty="0">
              <a:solidFill>
                <a:srgbClr val="002060"/>
              </a:solidFill>
            </a:endParaRPr>
          </a:p>
          <a:p>
            <a:pPr algn="ctr"/>
            <a:r>
              <a:rPr lang="es-CL" b="1" dirty="0"/>
              <a:t>Alto del Carmen</a:t>
            </a:r>
          </a:p>
          <a:p>
            <a:pPr algn="ctr"/>
            <a:r>
              <a:rPr lang="es-CL" b="1" dirty="0"/>
              <a:t>Freirina</a:t>
            </a:r>
          </a:p>
          <a:p>
            <a:pPr algn="ctr"/>
            <a:r>
              <a:rPr lang="es-CL" b="1" dirty="0"/>
              <a:t>Huasco</a:t>
            </a:r>
          </a:p>
          <a:p>
            <a:pPr algn="ctr"/>
            <a:r>
              <a:rPr lang="es-CL" b="1" dirty="0"/>
              <a:t>Vallenar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275D1B-D5B4-47D9-9F4E-CB6A81BF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" y="1043697"/>
            <a:ext cx="4771429" cy="32292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E1A0DAC-634C-4385-AC32-DA05DCFD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895" y="1111937"/>
            <a:ext cx="4846772" cy="32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73527" cy="9470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B4F9D-B8CF-4F8C-891E-5B81BF67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51794" b="5316"/>
          <a:stretch/>
        </p:blipFill>
        <p:spPr>
          <a:xfrm>
            <a:off x="7080343" y="1881534"/>
            <a:ext cx="2057936" cy="2572420"/>
          </a:xfrm>
          <a:prstGeom prst="rect">
            <a:avLst/>
          </a:prstGeom>
        </p:spPr>
      </p:pic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E0893C-F93B-4E00-9C68-3379DF20DC45}"/>
              </a:ext>
            </a:extLst>
          </p:cNvPr>
          <p:cNvSpPr txBox="1">
            <a:spLocks/>
          </p:cNvSpPr>
          <p:nvPr/>
        </p:nvSpPr>
        <p:spPr>
          <a:xfrm>
            <a:off x="1898008" y="3120354"/>
            <a:ext cx="4298076" cy="499717"/>
          </a:xfrm>
          <a:prstGeom prst="rect">
            <a:avLst/>
          </a:prstGeom>
        </p:spPr>
        <p:txBody>
          <a:bodyPr vert="horz" lIns="91359" tIns="45679" rIns="91359" bIns="45679" rtlCol="0">
            <a:noAutofit/>
          </a:bodyPr>
          <a:lstStyle>
            <a:lvl1pPr marL="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779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5596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3394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1192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8899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0678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24585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42383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3200" b="1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1. Introducción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AA1DEB-6E37-4CF6-9FA7-7B1DEA02B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A0692B-4C43-40E8-9E5E-559EF295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833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6" y="188051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b="1" dirty="0">
                <a:solidFill>
                  <a:schemeClr val="bg1"/>
                </a:solidFill>
                <a:latin typeface="Calibri"/>
              </a:rPr>
              <a:t>Cronograma </a:t>
            </a: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implementación 2018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56DF279-1A6A-4B4F-9F82-7BB773456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36509"/>
              </p:ext>
            </p:extLst>
          </p:nvPr>
        </p:nvGraphicFramePr>
        <p:xfrm>
          <a:off x="-27293" y="1030538"/>
          <a:ext cx="9144000" cy="574859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55341">
                  <a:extLst>
                    <a:ext uri="{9D8B030D-6E8A-4147-A177-3AD203B41FA5}">
                      <a16:colId xmlns:a16="http://schemas.microsoft.com/office/drawing/2014/main" val="117850482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896376730"/>
                    </a:ext>
                  </a:extLst>
                </a:gridCol>
                <a:gridCol w="1364776">
                  <a:extLst>
                    <a:ext uri="{9D8B030D-6E8A-4147-A177-3AD203B41FA5}">
                      <a16:colId xmlns:a16="http://schemas.microsoft.com/office/drawing/2014/main" val="598420674"/>
                    </a:ext>
                  </a:extLst>
                </a:gridCol>
                <a:gridCol w="2123174">
                  <a:extLst>
                    <a:ext uri="{9D8B030D-6E8A-4147-A177-3AD203B41FA5}">
                      <a16:colId xmlns:a16="http://schemas.microsoft.com/office/drawing/2014/main" val="2444496628"/>
                    </a:ext>
                  </a:extLst>
                </a:gridCol>
                <a:gridCol w="1334891">
                  <a:extLst>
                    <a:ext uri="{9D8B030D-6E8A-4147-A177-3AD203B41FA5}">
                      <a16:colId xmlns:a16="http://schemas.microsoft.com/office/drawing/2014/main" val="2113915670"/>
                    </a:ext>
                  </a:extLst>
                </a:gridCol>
                <a:gridCol w="1334891">
                  <a:extLst>
                    <a:ext uri="{9D8B030D-6E8A-4147-A177-3AD203B41FA5}">
                      <a16:colId xmlns:a16="http://schemas.microsoft.com/office/drawing/2014/main" val="1390023983"/>
                    </a:ext>
                  </a:extLst>
                </a:gridCol>
                <a:gridCol w="1334891">
                  <a:extLst>
                    <a:ext uri="{9D8B030D-6E8A-4147-A177-3AD203B41FA5}">
                      <a16:colId xmlns:a16="http://schemas.microsoft.com/office/drawing/2014/main" val="139483707"/>
                    </a:ext>
                  </a:extLst>
                </a:gridCol>
              </a:tblGrid>
              <a:tr h="3719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SLE 2018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Comunas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N° Establecimientos</a:t>
                      </a: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Matrícula 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N° Jardines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Matrícula 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313366"/>
                  </a:ext>
                </a:extLst>
              </a:tr>
              <a:tr h="298599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Barrancas 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Cerro Navia 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8.113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690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43303"/>
                  </a:ext>
                </a:extLst>
              </a:tr>
              <a:tr h="29859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Lo Prado 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6.697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493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82837"/>
                  </a:ext>
                </a:extLst>
              </a:tr>
              <a:tr h="298599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Pudahuel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11.475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1.233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64511"/>
                  </a:ext>
                </a:extLst>
              </a:tr>
              <a:tr h="2985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26.285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2.416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85538"/>
                  </a:ext>
                </a:extLst>
              </a:tr>
              <a:tr h="298599">
                <a:tc rowSpan="2"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CL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Puerto Cordillera</a:t>
                      </a:r>
                    </a:p>
                  </a:txBody>
                  <a:tcPr marL="3573" marR="3573" marT="357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CL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Andacollo </a:t>
                      </a: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1.098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853"/>
                  </a:ext>
                </a:extLst>
              </a:tr>
              <a:tr h="300498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Coquimbo 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12.134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523</a:t>
                      </a:r>
                      <a:endParaRPr lang="es-CL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60075"/>
                  </a:ext>
                </a:extLst>
              </a:tr>
              <a:tr h="2985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s-C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13.232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601</a:t>
                      </a:r>
                      <a:endParaRPr lang="es-C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412162"/>
                  </a:ext>
                </a:extLst>
              </a:tr>
              <a:tr h="2985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dirty="0">
                          <a:effectLst/>
                        </a:rPr>
                        <a:t>Costa Araucanía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>
                          <a:effectLst/>
                        </a:rPr>
                        <a:t>Carahue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>
                          <a:effectLst/>
                        </a:rPr>
                        <a:t>Carahue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18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3.332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224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/>
                </a:tc>
                <a:extLst>
                  <a:ext uri="{0D108BD9-81ED-4DB2-BD59-A6C34878D82A}">
                    <a16:rowId xmlns:a16="http://schemas.microsoft.com/office/drawing/2014/main" val="3247743416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dirty="0">
                          <a:effectLst/>
                        </a:rPr>
                        <a:t>Nueva Imperial </a:t>
                      </a:r>
                      <a:endParaRPr lang="es-CL" dirty="0"/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>
                          <a:effectLst/>
                        </a:rPr>
                        <a:t>Nueva Imperial </a:t>
                      </a:r>
                      <a:endParaRPr lang="es-CL"/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18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2.531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5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204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07361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dirty="0">
                          <a:effectLst/>
                        </a:rPr>
                        <a:t>Puerto Saavedra</a:t>
                      </a:r>
                      <a:endParaRPr lang="es-CL" dirty="0"/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>
                          <a:effectLst/>
                        </a:rPr>
                        <a:t>Puerto Saavedra</a:t>
                      </a:r>
                      <a:endParaRPr lang="es-CL"/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8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974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85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01838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>
                          <a:effectLst/>
                        </a:rPr>
                        <a:t>Teodoro Schmidt</a:t>
                      </a:r>
                      <a:endParaRPr lang="es-CL"/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>
                          <a:effectLst/>
                        </a:rPr>
                        <a:t>Teodoro Schmidt</a:t>
                      </a:r>
                      <a:endParaRPr lang="es-CL"/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13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1.717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89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854351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dirty="0">
                          <a:effectLst/>
                        </a:rPr>
                        <a:t>Toltén </a:t>
                      </a:r>
                      <a:endParaRPr lang="es-CL" dirty="0"/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 dirty="0">
                          <a:effectLst/>
                        </a:rPr>
                        <a:t>Toltén </a:t>
                      </a:r>
                      <a:endParaRPr lang="es-CL" dirty="0"/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12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1.251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69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533991"/>
                  </a:ext>
                </a:extLst>
              </a:tr>
              <a:tr h="2985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 kern="1200" dirty="0">
                          <a:effectLst/>
                        </a:rPr>
                        <a:t>Total</a:t>
                      </a:r>
                      <a:r>
                        <a:rPr lang="es-CL" sz="1800" b="1" u="none" strike="noStrike" dirty="0">
                          <a:effectLst/>
                        </a:rPr>
                        <a:t> 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69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9.805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16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671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613640"/>
                  </a:ext>
                </a:extLst>
              </a:tr>
              <a:tr h="2985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Huasco </a:t>
                      </a:r>
                    </a:p>
                  </a:txBody>
                  <a:tcPr marL="3573" marR="3573" marT="357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3592" rtl="0" eaLnBrk="1" fontAlgn="ctr" latinLnBrk="0" hangingPunct="1"/>
                      <a:r>
                        <a:rPr lang="es-CL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del Carmen </a:t>
                      </a:r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800" b="1" u="none" strike="noStrike">
                          <a:effectLst/>
                        </a:rPr>
                        <a:t>Alto del Carmen 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17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916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0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0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639760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Freirina</a:t>
                      </a:r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>
                          <a:effectLst/>
                        </a:rPr>
                        <a:t>Freirina</a:t>
                      </a:r>
                      <a:endParaRPr lang="es-CL"/>
                    </a:p>
                  </a:txBody>
                  <a:tcPr marL="3573" marR="3573" marT="357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1.293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4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168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139471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Huasco </a:t>
                      </a:r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>
                          <a:effectLst/>
                        </a:rPr>
                        <a:t>Huasco </a:t>
                      </a:r>
                      <a:endParaRPr lang="es-CL"/>
                    </a:p>
                  </a:txBody>
                  <a:tcPr marL="3573" marR="3573" marT="357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6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1.737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0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0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078558"/>
                  </a:ext>
                </a:extLst>
              </a:tr>
              <a:tr h="2985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b="1" u="none" strike="noStrike" dirty="0">
                          <a:effectLst/>
                        </a:rPr>
                        <a:t>Vallenar </a:t>
                      </a:r>
                      <a:endParaRPr lang="es-CL" dirty="0"/>
                    </a:p>
                  </a:txBody>
                  <a:tcPr marL="3573" marR="3573" marT="3573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s-CL" sz="1800" b="1" u="none" strike="noStrike" dirty="0">
                          <a:effectLst/>
                        </a:rPr>
                        <a:t>Vallenar </a:t>
                      </a:r>
                      <a:endParaRPr lang="es-CL" dirty="0"/>
                    </a:p>
                  </a:txBody>
                  <a:tcPr marL="3573" marR="3573" marT="3573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26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9.306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4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370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579312"/>
                  </a:ext>
                </a:extLst>
              </a:tr>
              <a:tr h="29859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s-CL" sz="1800" b="0" u="none" strike="noStrike" dirty="0">
                          <a:effectLst/>
                        </a:rPr>
                        <a:t>Total</a:t>
                      </a:r>
                      <a:r>
                        <a:rPr lang="es-CL" sz="1800" u="none" strike="noStrike" dirty="0">
                          <a:effectLst/>
                        </a:rPr>
                        <a:t> </a:t>
                      </a:r>
                      <a:endParaRPr lang="es-CL" sz="1800" b="0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55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13.252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8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538</a:t>
                      </a:r>
                      <a:endParaRPr lang="es-CL" sz="1800" b="1" i="0" u="none" strike="noStrike" dirty="0">
                        <a:solidFill>
                          <a:srgbClr val="252D4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3" marR="3573" marT="357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828113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66F914-CB8D-41F2-8C59-9F981A38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71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2E7549-3A7E-41AB-97CC-08486B4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31</a:t>
            </a:fld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04E3E44-8AB5-4D02-9C68-1FB70D0B4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96708"/>
              </p:ext>
            </p:extLst>
          </p:nvPr>
        </p:nvGraphicFramePr>
        <p:xfrm>
          <a:off x="498144" y="1786048"/>
          <a:ext cx="8127242" cy="2068830"/>
        </p:xfrm>
        <a:graphic>
          <a:graphicData uri="http://schemas.openxmlformats.org/drawingml/2006/table">
            <a:tbl>
              <a:tblPr/>
              <a:tblGrid>
                <a:gridCol w="1767385">
                  <a:extLst>
                    <a:ext uri="{9D8B030D-6E8A-4147-A177-3AD203B41FA5}">
                      <a16:colId xmlns:a16="http://schemas.microsoft.com/office/drawing/2014/main" val="3354984249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408443995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1282236256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438286997"/>
                    </a:ext>
                  </a:extLst>
                </a:gridCol>
                <a:gridCol w="1733266">
                  <a:extLst>
                    <a:ext uri="{9D8B030D-6E8A-4147-A177-3AD203B41FA5}">
                      <a16:colId xmlns:a16="http://schemas.microsoft.com/office/drawing/2014/main" val="2227961001"/>
                    </a:ext>
                  </a:extLst>
                </a:gridCol>
              </a:tblGrid>
              <a:tr h="32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Establecimientos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Matrícula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Jardines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Matrícula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90530"/>
                  </a:ext>
                </a:extLst>
              </a:tr>
              <a:tr h="26234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33270"/>
                  </a:ext>
                </a:extLst>
              </a:tr>
              <a:tr h="26234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Cordillera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41508"/>
                  </a:ext>
                </a:extLst>
              </a:tr>
              <a:tr h="26234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Araucanía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265018"/>
                  </a:ext>
                </a:extLst>
              </a:tr>
              <a:tr h="262348"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8961"/>
                  </a:ext>
                </a:extLst>
              </a:tr>
              <a:tr h="27054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62.574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s-CL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L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4.226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8680"/>
                  </a:ext>
                </a:extLst>
              </a:tr>
            </a:tbl>
          </a:graphicData>
        </a:graphic>
      </p:graphicFrame>
      <p:sp>
        <p:nvSpPr>
          <p:cNvPr id="7" name="2 Rectángulo">
            <a:extLst>
              <a:ext uri="{FF2B5EF4-FFF2-40B4-BE49-F238E27FC236}">
                <a16:creationId xmlns:a16="http://schemas.microsoft.com/office/drawing/2014/main" id="{BD27F3D9-AE48-4C66-B67E-EF13F8DB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6" y="188051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b="1" dirty="0">
                <a:solidFill>
                  <a:schemeClr val="bg1"/>
                </a:solidFill>
                <a:latin typeface="Calibri"/>
              </a:rPr>
              <a:t>Total </a:t>
            </a: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implementación 2018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75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6" y="188051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b="1" dirty="0">
                <a:solidFill>
                  <a:schemeClr val="bg1"/>
                </a:solidFill>
                <a:latin typeface="Calibri"/>
              </a:rPr>
              <a:t>Cronograma </a:t>
            </a: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implementación 2019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074A34A-6BC0-46C5-B45F-91050443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59786"/>
              </p:ext>
            </p:extLst>
          </p:nvPr>
        </p:nvGraphicFramePr>
        <p:xfrm>
          <a:off x="3714" y="1085362"/>
          <a:ext cx="9021754" cy="53127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6204">
                  <a:extLst>
                    <a:ext uri="{9D8B030D-6E8A-4147-A177-3AD203B41FA5}">
                      <a16:colId xmlns:a16="http://schemas.microsoft.com/office/drawing/2014/main" val="2100426286"/>
                    </a:ext>
                  </a:extLst>
                </a:gridCol>
                <a:gridCol w="2528712">
                  <a:extLst>
                    <a:ext uri="{9D8B030D-6E8A-4147-A177-3AD203B41FA5}">
                      <a16:colId xmlns:a16="http://schemas.microsoft.com/office/drawing/2014/main" val="1744651824"/>
                    </a:ext>
                  </a:extLst>
                </a:gridCol>
                <a:gridCol w="2211103">
                  <a:extLst>
                    <a:ext uri="{9D8B030D-6E8A-4147-A177-3AD203B41FA5}">
                      <a16:colId xmlns:a16="http://schemas.microsoft.com/office/drawing/2014/main" val="2768938159"/>
                    </a:ext>
                  </a:extLst>
                </a:gridCol>
                <a:gridCol w="2595735">
                  <a:extLst>
                    <a:ext uri="{9D8B030D-6E8A-4147-A177-3AD203B41FA5}">
                      <a16:colId xmlns:a16="http://schemas.microsoft.com/office/drawing/2014/main" val="3328900447"/>
                    </a:ext>
                  </a:extLst>
                </a:gridCol>
              </a:tblGrid>
              <a:tr h="25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Comuna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Ingreso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78701"/>
                  </a:ext>
                </a:extLst>
              </a:tr>
              <a:tr h="2828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Servicios Locales de Educación 2019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03422"/>
                  </a:ext>
                </a:extLst>
              </a:tr>
              <a:tr h="43232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Arica y Parinacota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SLE Chinchorro</a:t>
                      </a:r>
                      <a:endParaRPr lang="es-CL" sz="1800" b="1" dirty="0"/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Arica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4"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Entre el 1 de enero y el 30 de junio de 2019</a:t>
                      </a:r>
                      <a:endParaRPr lang="es-CL" sz="1800" dirty="0"/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473166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Camarones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74046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Putre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712464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General Lagos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15620"/>
                  </a:ext>
                </a:extLst>
              </a:tr>
              <a:tr h="43232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Metropolitana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SLE Gabriela Mistral</a:t>
                      </a:r>
                      <a:endParaRPr lang="es-CL" sz="1800" b="1" dirty="0"/>
                    </a:p>
                  </a:txBody>
                  <a:tcPr marL="100584" marR="100584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Macul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3"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Entre el 1 de enero y el 30 de junio de 2019</a:t>
                      </a:r>
                      <a:endParaRPr lang="es-CL" sz="1800" dirty="0"/>
                    </a:p>
                  </a:txBody>
                  <a:tcPr marL="100584" marR="100584" marT="0" marB="0" anchor="ctr"/>
                </a:tc>
                <a:extLst>
                  <a:ext uri="{0D108BD9-81ED-4DB2-BD59-A6C34878D82A}">
                    <a16:rowId xmlns:a16="http://schemas.microsoft.com/office/drawing/2014/main" val="4040518329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San Joaquín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54048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La Granja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39656"/>
                  </a:ext>
                </a:extLst>
              </a:tr>
              <a:tr h="43232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Biobío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SLE Andalién Sur</a:t>
                      </a:r>
                      <a:endParaRPr lang="es-CL" sz="1800" b="1" dirty="0"/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Concepción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4"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</a:rPr>
                        <a:t>Entre el 1 de enero y el 30 de junio de 2019</a:t>
                      </a:r>
                      <a:endParaRPr lang="es-CL" sz="1800" dirty="0"/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89416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Chiguayante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68881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Hualqui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31540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Florida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20766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C450E1-B439-4B22-9AC5-15DD7C7E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020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6" y="188051"/>
            <a:ext cx="717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b="1" dirty="0">
                <a:solidFill>
                  <a:schemeClr val="bg1"/>
                </a:solidFill>
                <a:latin typeface="Calibri"/>
              </a:rPr>
              <a:t>Cronograma </a:t>
            </a:r>
            <a:r>
              <a:rPr kumimoji="0" lang="es-CL" alt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implementación 2020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074A34A-6BC0-46C5-B45F-91050443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41297"/>
              </p:ext>
            </p:extLst>
          </p:nvPr>
        </p:nvGraphicFramePr>
        <p:xfrm>
          <a:off x="3713" y="943094"/>
          <a:ext cx="9140287" cy="58971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7126">
                  <a:extLst>
                    <a:ext uri="{9D8B030D-6E8A-4147-A177-3AD203B41FA5}">
                      <a16:colId xmlns:a16="http://schemas.microsoft.com/office/drawing/2014/main" val="2100426286"/>
                    </a:ext>
                  </a:extLst>
                </a:gridCol>
                <a:gridCol w="1556094">
                  <a:extLst>
                    <a:ext uri="{9D8B030D-6E8A-4147-A177-3AD203B41FA5}">
                      <a16:colId xmlns:a16="http://schemas.microsoft.com/office/drawing/2014/main" val="1769345715"/>
                    </a:ext>
                  </a:extLst>
                </a:gridCol>
                <a:gridCol w="3049941">
                  <a:extLst>
                    <a:ext uri="{9D8B030D-6E8A-4147-A177-3AD203B41FA5}">
                      <a16:colId xmlns:a16="http://schemas.microsoft.com/office/drawing/2014/main" val="2768938159"/>
                    </a:ext>
                  </a:extLst>
                </a:gridCol>
                <a:gridCol w="2267126">
                  <a:extLst>
                    <a:ext uri="{9D8B030D-6E8A-4147-A177-3AD203B41FA5}">
                      <a16:colId xmlns:a16="http://schemas.microsoft.com/office/drawing/2014/main" val="4106563913"/>
                    </a:ext>
                  </a:extLst>
                </a:gridCol>
              </a:tblGrid>
              <a:tr h="310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Región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Denominación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Comuna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Ingreso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033" marR="32033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78701"/>
                  </a:ext>
                </a:extLst>
              </a:tr>
              <a:tr h="3103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Servicios Locales de Educación 2020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70440"/>
                  </a:ext>
                </a:extLst>
              </a:tr>
              <a:tr h="31037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Atacama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SLE 06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Copiapó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Entre el 1 de enero y el 30 de junio de 2020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71460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Caldera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813523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Tierra Amarilla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805234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Chañaral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72625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Diego de Almagro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Entre el 1 de enero y el 30 de junio de 2020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40663"/>
                  </a:ext>
                </a:extLst>
              </a:tr>
              <a:tr h="31037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Valparaíso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SLE 18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Valparaíso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19706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Casa Blanca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157894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Juan Fernández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26414"/>
                  </a:ext>
                </a:extLst>
              </a:tr>
              <a:tr h="31037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Libertador Bernardo O’Higgins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SLE 38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San Fernando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Entre el 1 de enero y el 30 de junio de 2020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52171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Chimbarongo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3493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Nancagua</a:t>
                      </a:r>
                      <a:endParaRPr lang="es-CL" sz="1800" b="1" dirty="0"/>
                    </a:p>
                  </a:txBody>
                  <a:tcPr marL="32033" marR="3203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0890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Placilla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55927"/>
                  </a:ext>
                </a:extLst>
              </a:tr>
              <a:tr h="31037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Los Lagos</a:t>
                      </a:r>
                      <a:endParaRPr lang="es-E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SLE 63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Fresia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Entre el 1 de enero y el 30 de junio de 2020</a:t>
                      </a:r>
                      <a:endParaRPr lang="es-ES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71446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Frutillar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04722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Los Muermos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69186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Llanquihue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23624"/>
                  </a:ext>
                </a:extLst>
              </a:tr>
              <a:tr h="310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dirty="0">
                          <a:effectLst/>
                        </a:rPr>
                        <a:t>Puerto Varas</a:t>
                      </a:r>
                      <a:endParaRPr lang="es-CL" sz="1800" b="1" dirty="0"/>
                    </a:p>
                  </a:txBody>
                  <a:tcPr marL="32033" marR="32033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992009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3E0B8A-1860-45F2-9D1F-DE6B9546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463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>
            <a:extLst>
              <a:ext uri="{FF2B5EF4-FFF2-40B4-BE49-F238E27FC236}">
                <a16:creationId xmlns:a16="http://schemas.microsoft.com/office/drawing/2014/main" id="{CC3BCB3B-7A9C-49EC-AFA8-FDE20132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46" y="188051"/>
            <a:ext cx="7272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b="1" dirty="0">
                <a:solidFill>
                  <a:schemeClr val="bg1"/>
                </a:solidFill>
                <a:latin typeface="Calibri"/>
              </a:rPr>
              <a:t>Cronograma 2021-2025</a:t>
            </a:r>
            <a:endParaRPr kumimoji="0" lang="es-CL" altLang="es-C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D9D5E85-0DDD-47C4-90D5-F0C55E52F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89492"/>
              </p:ext>
            </p:extLst>
          </p:nvPr>
        </p:nvGraphicFramePr>
        <p:xfrm>
          <a:off x="1139799" y="4288945"/>
          <a:ext cx="6950543" cy="197570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11188">
                  <a:extLst>
                    <a:ext uri="{9D8B030D-6E8A-4147-A177-3AD203B41FA5}">
                      <a16:colId xmlns:a16="http://schemas.microsoft.com/office/drawing/2014/main" val="2290828494"/>
                    </a:ext>
                  </a:extLst>
                </a:gridCol>
                <a:gridCol w="1399137">
                  <a:extLst>
                    <a:ext uri="{9D8B030D-6E8A-4147-A177-3AD203B41FA5}">
                      <a16:colId xmlns:a16="http://schemas.microsoft.com/office/drawing/2014/main" val="1154386495"/>
                    </a:ext>
                  </a:extLst>
                </a:gridCol>
                <a:gridCol w="996184">
                  <a:extLst>
                    <a:ext uri="{9D8B030D-6E8A-4147-A177-3AD203B41FA5}">
                      <a16:colId xmlns:a16="http://schemas.microsoft.com/office/drawing/2014/main" val="1447656999"/>
                    </a:ext>
                  </a:extLst>
                </a:gridCol>
                <a:gridCol w="1022017">
                  <a:extLst>
                    <a:ext uri="{9D8B030D-6E8A-4147-A177-3AD203B41FA5}">
                      <a16:colId xmlns:a16="http://schemas.microsoft.com/office/drawing/2014/main" val="2745528744"/>
                    </a:ext>
                  </a:extLst>
                </a:gridCol>
                <a:gridCol w="1022017">
                  <a:extLst>
                    <a:ext uri="{9D8B030D-6E8A-4147-A177-3AD203B41FA5}">
                      <a16:colId xmlns:a16="http://schemas.microsoft.com/office/drawing/2014/main" val="2701981757"/>
                    </a:ext>
                  </a:extLst>
                </a:gridCol>
              </a:tblGrid>
              <a:tr h="422273">
                <a:tc gridSpan="5">
                  <a:txBody>
                    <a:bodyPr/>
                    <a:lstStyle/>
                    <a:p>
                      <a:pPr marL="0" algn="ctr" defTabSz="913592" rtl="0" eaLnBrk="1" latinLnBrk="0" hangingPunct="1">
                        <a:spcAft>
                          <a:spcPts val="0"/>
                        </a:spcAft>
                      </a:pPr>
                      <a:r>
                        <a:rPr lang="es-CL" sz="2000" b="1" kern="1200" dirty="0">
                          <a:solidFill>
                            <a:schemeClr val="bg1"/>
                          </a:solidFill>
                          <a:effectLst/>
                        </a:rPr>
                        <a:t>Servicios Locales 2021-2025</a:t>
                      </a:r>
                      <a:endParaRPr lang="es-CL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96803"/>
                  </a:ext>
                </a:extLst>
              </a:tr>
              <a:tr h="328633"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3573" marR="3573" marT="3573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3573" marR="3573" marT="3573" marB="0" anchor="b"/>
                </a:tc>
                <a:tc>
                  <a:txBody>
                    <a:bodyPr/>
                    <a:lstStyle/>
                    <a:p>
                      <a:pPr marL="0" algn="ctr" defTabSz="913592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3573" marR="3573" marT="3573" marB="0" anchor="b"/>
                </a:tc>
                <a:extLst>
                  <a:ext uri="{0D108BD9-81ED-4DB2-BD59-A6C34878D82A}">
                    <a16:rowId xmlns:a16="http://schemas.microsoft.com/office/drawing/2014/main" val="2385718122"/>
                  </a:ext>
                </a:extLst>
              </a:tr>
              <a:tr h="1224800"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Consejo de Evaluación </a:t>
                      </a:r>
                    </a:p>
                    <a:p>
                      <a:pPr marL="0" algn="ctr" defTabSz="913592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Educación Pública</a:t>
                      </a:r>
                    </a:p>
                  </a:txBody>
                  <a:tcPr marL="3573" marR="3573" marT="3573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SLE</a:t>
                      </a:r>
                    </a:p>
                  </a:txBody>
                  <a:tcPr marL="3573" marR="3573" marT="3573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SLE</a:t>
                      </a:r>
                    </a:p>
                  </a:txBody>
                  <a:tcPr marL="3573" marR="3573" marT="3573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SLE</a:t>
                      </a:r>
                    </a:p>
                  </a:txBody>
                  <a:tcPr marL="3573" marR="3573" marT="3573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SLE</a:t>
                      </a:r>
                    </a:p>
                  </a:txBody>
                  <a:tcPr marL="3573" marR="3573" marT="3573" marB="0" anchor="ctr"/>
                </a:tc>
                <a:extLst>
                  <a:ext uri="{0D108BD9-81ED-4DB2-BD59-A6C34878D82A}">
                    <a16:rowId xmlns:a16="http://schemas.microsoft.com/office/drawing/2014/main" val="204973799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63EB11-A316-40D3-B1A6-E81157ACA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06263"/>
              </p:ext>
            </p:extLst>
          </p:nvPr>
        </p:nvGraphicFramePr>
        <p:xfrm>
          <a:off x="423081" y="1505077"/>
          <a:ext cx="8100332" cy="222937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026089">
                  <a:extLst>
                    <a:ext uri="{9D8B030D-6E8A-4147-A177-3AD203B41FA5}">
                      <a16:colId xmlns:a16="http://schemas.microsoft.com/office/drawing/2014/main" val="2512256003"/>
                    </a:ext>
                  </a:extLst>
                </a:gridCol>
                <a:gridCol w="1815152">
                  <a:extLst>
                    <a:ext uri="{9D8B030D-6E8A-4147-A177-3AD203B41FA5}">
                      <a16:colId xmlns:a16="http://schemas.microsoft.com/office/drawing/2014/main" val="349544412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973422117"/>
                    </a:ext>
                  </a:extLst>
                </a:gridCol>
                <a:gridCol w="921610">
                  <a:extLst>
                    <a:ext uri="{9D8B030D-6E8A-4147-A177-3AD203B41FA5}">
                      <a16:colId xmlns:a16="http://schemas.microsoft.com/office/drawing/2014/main" val="2389282415"/>
                    </a:ext>
                  </a:extLst>
                </a:gridCol>
              </a:tblGrid>
              <a:tr h="748030"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>
                          <a:effectLst/>
                        </a:rPr>
                        <a:t> Porcentaje de cobertura del Sistema de Educación Pública al 2021</a:t>
                      </a:r>
                      <a:endParaRPr lang="es-CL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>
                          <a:effectLst/>
                        </a:rPr>
                        <a:t> Etapa</a:t>
                      </a:r>
                    </a:p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>
                          <a:effectLst/>
                        </a:rPr>
                        <a:t> 2018 a 2021</a:t>
                      </a:r>
                      <a:endParaRPr lang="es-CL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>
                          <a:effectLst/>
                        </a:rPr>
                        <a:t>Total a 2025</a:t>
                      </a:r>
                      <a:endParaRPr lang="es-CL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kern="1200" dirty="0">
                          <a:effectLst/>
                        </a:rPr>
                        <a:t>%</a:t>
                      </a:r>
                      <a:endParaRPr lang="es-CL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5545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0" algn="l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effectLst/>
                        </a:rPr>
                        <a:t>Servicio Local de Educación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11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kern="1200" dirty="0">
                          <a:effectLst/>
                        </a:rPr>
                        <a:t>70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15,7%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0216573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0" algn="l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effectLst/>
                        </a:rPr>
                        <a:t>Comunas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43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kern="1200" dirty="0">
                          <a:effectLst/>
                        </a:rPr>
                        <a:t>345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12,5%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2407038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0" algn="l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effectLst/>
                        </a:rPr>
                        <a:t>Matrícula Municipal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180.964*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kern="1200" dirty="0">
                          <a:effectLst/>
                        </a:rPr>
                        <a:t>1.273.525**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14,2%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95084792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0" algn="l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effectLst/>
                        </a:rPr>
                        <a:t>Establecimientos Municipales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664*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kern="1200" dirty="0">
                          <a:effectLst/>
                        </a:rPr>
                        <a:t>5.233**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12,7%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5509240"/>
                  </a:ext>
                </a:extLst>
              </a:tr>
              <a:tr h="359427">
                <a:tc>
                  <a:txBody>
                    <a:bodyPr/>
                    <a:lstStyle/>
                    <a:p>
                      <a:pPr marL="0" algn="l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kern="1200" dirty="0">
                          <a:effectLst/>
                        </a:rPr>
                        <a:t>Jardines Municipales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153*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0" kern="1200" dirty="0">
                          <a:effectLst/>
                        </a:rPr>
                        <a:t>1.762**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3592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kern="1200" dirty="0">
                          <a:effectLst/>
                        </a:rPr>
                        <a:t>8,7%</a:t>
                      </a:r>
                      <a:endParaRPr lang="es-CL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5919039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BE476C-CB2F-45A5-9699-3F75E1817149}"/>
              </a:ext>
            </a:extLst>
          </p:cNvPr>
          <p:cNvSpPr txBox="1"/>
          <p:nvPr/>
        </p:nvSpPr>
        <p:spPr>
          <a:xfrm>
            <a:off x="2886886" y="3813150"/>
            <a:ext cx="5636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b="1" dirty="0">
                <a:solidFill>
                  <a:schemeClr val="bg1">
                    <a:lumMod val="50000"/>
                  </a:schemeClr>
                </a:solidFill>
              </a:rPr>
              <a:t>*Datos a 2016 / ** Proyección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8250792-14B1-4DA3-964E-4947DE6F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835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73527" cy="9470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B4F9D-B8CF-4F8C-891E-5B81BF67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51794" b="5316"/>
          <a:stretch/>
        </p:blipFill>
        <p:spPr>
          <a:xfrm>
            <a:off x="7080343" y="1881534"/>
            <a:ext cx="2057936" cy="2572420"/>
          </a:xfrm>
          <a:prstGeom prst="rect">
            <a:avLst/>
          </a:prstGeom>
        </p:spPr>
      </p:pic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E0893C-F93B-4E00-9C68-3379DF20DC45}"/>
              </a:ext>
            </a:extLst>
          </p:cNvPr>
          <p:cNvSpPr txBox="1">
            <a:spLocks/>
          </p:cNvSpPr>
          <p:nvPr/>
        </p:nvSpPr>
        <p:spPr>
          <a:xfrm>
            <a:off x="846667" y="2699402"/>
            <a:ext cx="5819693" cy="1161396"/>
          </a:xfrm>
          <a:prstGeom prst="rect">
            <a:avLst/>
          </a:prstGeom>
        </p:spPr>
        <p:txBody>
          <a:bodyPr vert="horz" lIns="91359" tIns="45679" rIns="91359" bIns="45679" rtlCol="0">
            <a:noAutofit/>
          </a:bodyPr>
          <a:lstStyle>
            <a:lvl1pPr marL="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779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5596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3394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1192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8899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0678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24585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42383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sz="3200" b="1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6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t>. Desafíos prioritarios de la Dirección de Educación Pública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AA1DEB-6E37-4CF6-9FA7-7B1DEA02B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0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2">
            <a:extLst>
              <a:ext uri="{FF2B5EF4-FFF2-40B4-BE49-F238E27FC236}">
                <a16:creationId xmlns:a16="http://schemas.microsoft.com/office/drawing/2014/main" id="{8B5B98C3-5BDB-4F16-9E4A-9A5680E8ACD4}"/>
              </a:ext>
            </a:extLst>
          </p:cNvPr>
          <p:cNvSpPr txBox="1">
            <a:spLocks/>
          </p:cNvSpPr>
          <p:nvPr/>
        </p:nvSpPr>
        <p:spPr>
          <a:xfrm>
            <a:off x="427390" y="509125"/>
            <a:ext cx="5872513" cy="743555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algn="ctr" defTabSz="913592" rtl="0" eaLnBrk="1" latinLnBrk="0" hangingPunct="1"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br>
              <a:rPr lang="es-ES" sz="1613" cap="all" dirty="0">
                <a:solidFill>
                  <a:schemeClr val="bg2"/>
                </a:solidFill>
                <a:latin typeface="Calibri (Títulos)"/>
              </a:rPr>
            </a:br>
            <a:endParaRPr lang="es-ES" sz="1613" cap="all" dirty="0">
              <a:solidFill>
                <a:schemeClr val="bg2"/>
              </a:solidFill>
              <a:latin typeface="Calibri (Títulos)"/>
            </a:endParaRPr>
          </a:p>
        </p:txBody>
      </p:sp>
      <p:sp>
        <p:nvSpPr>
          <p:cNvPr id="6" name="2 Rectángulo">
            <a:extLst>
              <a:ext uri="{FF2B5EF4-FFF2-40B4-BE49-F238E27FC236}">
                <a16:creationId xmlns:a16="http://schemas.microsoft.com/office/drawing/2014/main" id="{2F0466D9-B437-46BA-847B-8BD095E64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36" y="211068"/>
            <a:ext cx="6730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b="1" dirty="0">
                <a:solidFill>
                  <a:schemeClr val="bg1"/>
                </a:solidFill>
                <a:latin typeface="+mj-lt"/>
              </a:rPr>
              <a:t>Desafíos prioritarios</a:t>
            </a:r>
            <a:endParaRPr lang="es-CL" altLang="es-C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F49142-B59C-4874-A25F-8E1E6B0E228F}"/>
              </a:ext>
            </a:extLst>
          </p:cNvPr>
          <p:cNvSpPr txBox="1"/>
          <p:nvPr/>
        </p:nvSpPr>
        <p:spPr>
          <a:xfrm>
            <a:off x="186269" y="1157103"/>
            <a:ext cx="89069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Instalar adecuadamente el Sistema de Educación Pública.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Iniciativas de mejora sostenida de calidad y mejores aprendizajes en el aula.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Traspaso educacional de 2 nuevos SLE 2018 y preparación de los tres SLE 2019.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Completar aprobación de actos jurídicos pendientes.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Concursos 5 cargos de ADP (Dirección y 4 SLE) de 1° nivel y 12 cargos 2° nivel.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Instalar el Consejo de Evaluación de la Educación Pública.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Elaborar la propuesta de Estrategia Nacional de Educación Pública.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Avanzar en acuerdos para planes de transición de municipios.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Instalar institucionalidad territorial (Consejos Directivos y Locales).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 Aplicar FAEP 2018 en base a nuevo reglamento.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Implementar el Plan de Infraestructura Escolar 2018.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Preparar los presupuestos 2019 de DEP + 4 servicios + 3 nuevos SLE.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132CE2E-C942-4963-85CF-7D60BDDF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613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id="{6B939A13-498D-49BA-87AE-EC863308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8" y="211645"/>
            <a:ext cx="6873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59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Crisis educación municipal </a:t>
            </a:r>
          </a:p>
        </p:txBody>
      </p:sp>
      <p:grpSp>
        <p:nvGrpSpPr>
          <p:cNvPr id="5" name="Grupo 16">
            <a:extLst>
              <a:ext uri="{FF2B5EF4-FFF2-40B4-BE49-F238E27FC236}">
                <a16:creationId xmlns:a16="http://schemas.microsoft.com/office/drawing/2014/main" id="{2DF3E151-4756-47BB-8416-6BE4D4A5A7B1}"/>
              </a:ext>
            </a:extLst>
          </p:cNvPr>
          <p:cNvGrpSpPr>
            <a:grpSpLocks/>
          </p:cNvGrpSpPr>
          <p:nvPr/>
        </p:nvGrpSpPr>
        <p:grpSpPr bwMode="auto">
          <a:xfrm>
            <a:off x="169532" y="995199"/>
            <a:ext cx="8861756" cy="5686954"/>
            <a:chOff x="2956288" y="1364163"/>
            <a:chExt cx="7095762" cy="6873375"/>
          </a:xfrm>
        </p:grpSpPr>
        <p:sp>
          <p:nvSpPr>
            <p:cNvPr id="6" name="object 38">
              <a:extLst>
                <a:ext uri="{FF2B5EF4-FFF2-40B4-BE49-F238E27FC236}">
                  <a16:creationId xmlns:a16="http://schemas.microsoft.com/office/drawing/2014/main" id="{268228F6-9CFE-44ED-A959-D1FBE8E4F115}"/>
                </a:ext>
              </a:extLst>
            </p:cNvPr>
            <p:cNvSpPr/>
            <p:nvPr/>
          </p:nvSpPr>
          <p:spPr>
            <a:xfrm>
              <a:off x="9990304" y="8141202"/>
              <a:ext cx="61746" cy="96336"/>
            </a:xfrm>
            <a:custGeom>
              <a:avLst/>
              <a:gdLst/>
              <a:ahLst/>
              <a:cxnLst/>
              <a:rect l="l" t="t" r="r" b="b"/>
              <a:pathLst>
                <a:path w="103505" h="162559">
                  <a:moveTo>
                    <a:pt x="51701" y="47650"/>
                  </a:moveTo>
                  <a:lnTo>
                    <a:pt x="29398" y="52019"/>
                  </a:lnTo>
                  <a:lnTo>
                    <a:pt x="13206" y="64060"/>
                  </a:lnTo>
                  <a:lnTo>
                    <a:pt x="3336" y="82170"/>
                  </a:lnTo>
                  <a:lnTo>
                    <a:pt x="0" y="104749"/>
                  </a:lnTo>
                  <a:lnTo>
                    <a:pt x="3431" y="129674"/>
                  </a:lnTo>
                  <a:lnTo>
                    <a:pt x="13458" y="147685"/>
                  </a:lnTo>
                  <a:lnTo>
                    <a:pt x="29682" y="158613"/>
                  </a:lnTo>
                  <a:lnTo>
                    <a:pt x="51701" y="162293"/>
                  </a:lnTo>
                  <a:lnTo>
                    <a:pt x="73624" y="158581"/>
                  </a:lnTo>
                  <a:lnTo>
                    <a:pt x="89858" y="147599"/>
                  </a:lnTo>
                  <a:lnTo>
                    <a:pt x="93709" y="140716"/>
                  </a:lnTo>
                  <a:lnTo>
                    <a:pt x="51701" y="140716"/>
                  </a:lnTo>
                  <a:lnTo>
                    <a:pt x="42293" y="138698"/>
                  </a:lnTo>
                  <a:lnTo>
                    <a:pt x="35625" y="132338"/>
                  </a:lnTo>
                  <a:lnTo>
                    <a:pt x="31654" y="121176"/>
                  </a:lnTo>
                  <a:lnTo>
                    <a:pt x="30340" y="104749"/>
                  </a:lnTo>
                  <a:lnTo>
                    <a:pt x="31749" y="88067"/>
                  </a:lnTo>
                  <a:lnTo>
                    <a:pt x="35877" y="77011"/>
                  </a:lnTo>
                  <a:lnTo>
                    <a:pt x="42577" y="70886"/>
                  </a:lnTo>
                  <a:lnTo>
                    <a:pt x="51701" y="68999"/>
                  </a:lnTo>
                  <a:lnTo>
                    <a:pt x="92746" y="68999"/>
                  </a:lnTo>
                  <a:lnTo>
                    <a:pt x="90025" y="64060"/>
                  </a:lnTo>
                  <a:lnTo>
                    <a:pt x="73812" y="52019"/>
                  </a:lnTo>
                  <a:lnTo>
                    <a:pt x="51701" y="47650"/>
                  </a:lnTo>
                  <a:close/>
                </a:path>
                <a:path w="103505" h="162559">
                  <a:moveTo>
                    <a:pt x="92746" y="68999"/>
                  </a:moveTo>
                  <a:lnTo>
                    <a:pt x="51701" y="68999"/>
                  </a:lnTo>
                  <a:lnTo>
                    <a:pt x="60854" y="70856"/>
                  </a:lnTo>
                  <a:lnTo>
                    <a:pt x="67629" y="76930"/>
                  </a:lnTo>
                  <a:lnTo>
                    <a:pt x="71834" y="87976"/>
                  </a:lnTo>
                  <a:lnTo>
                    <a:pt x="73279" y="104749"/>
                  </a:lnTo>
                  <a:lnTo>
                    <a:pt x="71931" y="121465"/>
                  </a:lnTo>
                  <a:lnTo>
                    <a:pt x="67886" y="132595"/>
                  </a:lnTo>
                  <a:lnTo>
                    <a:pt x="61143" y="138794"/>
                  </a:lnTo>
                  <a:lnTo>
                    <a:pt x="51701" y="140716"/>
                  </a:lnTo>
                  <a:lnTo>
                    <a:pt x="93709" y="140716"/>
                  </a:lnTo>
                  <a:lnTo>
                    <a:pt x="99939" y="129578"/>
                  </a:lnTo>
                  <a:lnTo>
                    <a:pt x="103403" y="104749"/>
                  </a:lnTo>
                  <a:lnTo>
                    <a:pt x="100002" y="82170"/>
                  </a:lnTo>
                  <a:lnTo>
                    <a:pt x="92746" y="68999"/>
                  </a:lnTo>
                  <a:close/>
                </a:path>
                <a:path w="103505" h="162559">
                  <a:moveTo>
                    <a:pt x="78447" y="0"/>
                  </a:moveTo>
                  <a:lnTo>
                    <a:pt x="21577" y="15963"/>
                  </a:lnTo>
                  <a:lnTo>
                    <a:pt x="24498" y="32816"/>
                  </a:lnTo>
                  <a:lnTo>
                    <a:pt x="82270" y="21590"/>
                  </a:lnTo>
                  <a:lnTo>
                    <a:pt x="78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lIns="0" tIns="0" rIns="0" bIns="0"/>
            <a:lstStyle/>
            <a:p>
              <a:pPr defTabSz="2743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08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EA03C0E-CF8C-4615-AF43-27BA245A85BC}"/>
                </a:ext>
              </a:extLst>
            </p:cNvPr>
            <p:cNvSpPr txBox="1"/>
            <p:nvPr/>
          </p:nvSpPr>
          <p:spPr>
            <a:xfrm>
              <a:off x="2956288" y="1364163"/>
              <a:ext cx="7054199" cy="1576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altLang="es-CL" dirty="0">
                  <a:cs typeface="Calibri" panose="020F0502020204030204" pitchFamily="34" charset="0"/>
                </a:rPr>
                <a:t>Entre 2011 y el año 2017 </a:t>
              </a:r>
              <a:r>
                <a:rPr lang="es-ES" altLang="es-CL" b="1" dirty="0">
                  <a:cs typeface="Calibri" panose="020F0502020204030204" pitchFamily="34" charset="0"/>
                </a:rPr>
                <a:t>aumentó sustancialmente el número de docentes y asistentes de la educación</a:t>
              </a:r>
              <a:r>
                <a:rPr lang="es-ES" altLang="es-CL" dirty="0">
                  <a:cs typeface="Calibri" panose="020F0502020204030204" pitchFamily="34" charset="0"/>
                </a:rPr>
                <a:t> en el sector municipal. Por su parte, el monto de subvenciones para ese sector se vio incrementado en términos reales en un 73% (entre 2011 y 2016). Al mismo tiempo, en el periodo 2011 a 2017, </a:t>
              </a:r>
              <a:r>
                <a:rPr lang="es-ES" altLang="es-CL" b="1" dirty="0">
                  <a:cs typeface="Calibri" panose="020F0502020204030204" pitchFamily="34" charset="0"/>
                </a:rPr>
                <a:t>la matrícula disminuyó 11%.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s-CL" sz="675" dirty="0"/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913436F-1E53-404A-B767-FA9620BE47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5562" y="2480864"/>
          <a:ext cx="8346803" cy="437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F42292E-DDEA-49D9-B749-6A5CA5269DCA}"/>
              </a:ext>
            </a:extLst>
          </p:cNvPr>
          <p:cNvSpPr txBox="1"/>
          <p:nvPr/>
        </p:nvSpPr>
        <p:spPr>
          <a:xfrm>
            <a:off x="6752580" y="6207617"/>
            <a:ext cx="1980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Proyección 2017</a:t>
            </a:r>
          </a:p>
        </p:txBody>
      </p:sp>
    </p:spTree>
    <p:extLst>
      <p:ext uri="{BB962C8B-B14F-4D97-AF65-F5344CB8AC3E}">
        <p14:creationId xmlns:p14="http://schemas.microsoft.com/office/powerpoint/2010/main" val="182664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6">
            <a:extLst>
              <a:ext uri="{FF2B5EF4-FFF2-40B4-BE49-F238E27FC236}">
                <a16:creationId xmlns:a16="http://schemas.microsoft.com/office/drawing/2014/main" id="{2DF3E151-4756-47BB-8416-6BE4D4A5A7B1}"/>
              </a:ext>
            </a:extLst>
          </p:cNvPr>
          <p:cNvGrpSpPr>
            <a:grpSpLocks/>
          </p:cNvGrpSpPr>
          <p:nvPr/>
        </p:nvGrpSpPr>
        <p:grpSpPr bwMode="auto">
          <a:xfrm>
            <a:off x="167075" y="1241520"/>
            <a:ext cx="8864213" cy="5440633"/>
            <a:chOff x="2954321" y="1661871"/>
            <a:chExt cx="7097729" cy="6575667"/>
          </a:xfrm>
        </p:grpSpPr>
        <p:sp>
          <p:nvSpPr>
            <p:cNvPr id="6" name="object 38">
              <a:extLst>
                <a:ext uri="{FF2B5EF4-FFF2-40B4-BE49-F238E27FC236}">
                  <a16:creationId xmlns:a16="http://schemas.microsoft.com/office/drawing/2014/main" id="{268228F6-9CFE-44ED-A959-D1FBE8E4F115}"/>
                </a:ext>
              </a:extLst>
            </p:cNvPr>
            <p:cNvSpPr/>
            <p:nvPr/>
          </p:nvSpPr>
          <p:spPr>
            <a:xfrm>
              <a:off x="9990304" y="8141202"/>
              <a:ext cx="61746" cy="96336"/>
            </a:xfrm>
            <a:custGeom>
              <a:avLst/>
              <a:gdLst/>
              <a:ahLst/>
              <a:cxnLst/>
              <a:rect l="l" t="t" r="r" b="b"/>
              <a:pathLst>
                <a:path w="103505" h="162559">
                  <a:moveTo>
                    <a:pt x="51701" y="47650"/>
                  </a:moveTo>
                  <a:lnTo>
                    <a:pt x="29398" y="52019"/>
                  </a:lnTo>
                  <a:lnTo>
                    <a:pt x="13206" y="64060"/>
                  </a:lnTo>
                  <a:lnTo>
                    <a:pt x="3336" y="82170"/>
                  </a:lnTo>
                  <a:lnTo>
                    <a:pt x="0" y="104749"/>
                  </a:lnTo>
                  <a:lnTo>
                    <a:pt x="3431" y="129674"/>
                  </a:lnTo>
                  <a:lnTo>
                    <a:pt x="13458" y="147685"/>
                  </a:lnTo>
                  <a:lnTo>
                    <a:pt x="29682" y="158613"/>
                  </a:lnTo>
                  <a:lnTo>
                    <a:pt x="51701" y="162293"/>
                  </a:lnTo>
                  <a:lnTo>
                    <a:pt x="73624" y="158581"/>
                  </a:lnTo>
                  <a:lnTo>
                    <a:pt x="89858" y="147599"/>
                  </a:lnTo>
                  <a:lnTo>
                    <a:pt x="93709" y="140716"/>
                  </a:lnTo>
                  <a:lnTo>
                    <a:pt x="51701" y="140716"/>
                  </a:lnTo>
                  <a:lnTo>
                    <a:pt x="42293" y="138698"/>
                  </a:lnTo>
                  <a:lnTo>
                    <a:pt x="35625" y="132338"/>
                  </a:lnTo>
                  <a:lnTo>
                    <a:pt x="31654" y="121176"/>
                  </a:lnTo>
                  <a:lnTo>
                    <a:pt x="30340" y="104749"/>
                  </a:lnTo>
                  <a:lnTo>
                    <a:pt x="31749" y="88067"/>
                  </a:lnTo>
                  <a:lnTo>
                    <a:pt x="35877" y="77011"/>
                  </a:lnTo>
                  <a:lnTo>
                    <a:pt x="42577" y="70886"/>
                  </a:lnTo>
                  <a:lnTo>
                    <a:pt x="51701" y="68999"/>
                  </a:lnTo>
                  <a:lnTo>
                    <a:pt x="92746" y="68999"/>
                  </a:lnTo>
                  <a:lnTo>
                    <a:pt x="90025" y="64060"/>
                  </a:lnTo>
                  <a:lnTo>
                    <a:pt x="73812" y="52019"/>
                  </a:lnTo>
                  <a:lnTo>
                    <a:pt x="51701" y="47650"/>
                  </a:lnTo>
                  <a:close/>
                </a:path>
                <a:path w="103505" h="162559">
                  <a:moveTo>
                    <a:pt x="92746" y="68999"/>
                  </a:moveTo>
                  <a:lnTo>
                    <a:pt x="51701" y="68999"/>
                  </a:lnTo>
                  <a:lnTo>
                    <a:pt x="60854" y="70856"/>
                  </a:lnTo>
                  <a:lnTo>
                    <a:pt x="67629" y="76930"/>
                  </a:lnTo>
                  <a:lnTo>
                    <a:pt x="71834" y="87976"/>
                  </a:lnTo>
                  <a:lnTo>
                    <a:pt x="73279" y="104749"/>
                  </a:lnTo>
                  <a:lnTo>
                    <a:pt x="71931" y="121465"/>
                  </a:lnTo>
                  <a:lnTo>
                    <a:pt x="67886" y="132595"/>
                  </a:lnTo>
                  <a:lnTo>
                    <a:pt x="61143" y="138794"/>
                  </a:lnTo>
                  <a:lnTo>
                    <a:pt x="51701" y="140716"/>
                  </a:lnTo>
                  <a:lnTo>
                    <a:pt x="93709" y="140716"/>
                  </a:lnTo>
                  <a:lnTo>
                    <a:pt x="99939" y="129578"/>
                  </a:lnTo>
                  <a:lnTo>
                    <a:pt x="103403" y="104749"/>
                  </a:lnTo>
                  <a:lnTo>
                    <a:pt x="100002" y="82170"/>
                  </a:lnTo>
                  <a:lnTo>
                    <a:pt x="92746" y="68999"/>
                  </a:lnTo>
                  <a:close/>
                </a:path>
                <a:path w="103505" h="162559">
                  <a:moveTo>
                    <a:pt x="78447" y="0"/>
                  </a:moveTo>
                  <a:lnTo>
                    <a:pt x="21577" y="15963"/>
                  </a:lnTo>
                  <a:lnTo>
                    <a:pt x="24498" y="32816"/>
                  </a:lnTo>
                  <a:lnTo>
                    <a:pt x="82270" y="21590"/>
                  </a:lnTo>
                  <a:lnTo>
                    <a:pt x="78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lIns="0" tIns="0" rIns="0" bIns="0"/>
            <a:lstStyle/>
            <a:p>
              <a:pPr defTabSz="2743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08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EA03C0E-CF8C-4615-AF43-27BA245A85BC}"/>
                </a:ext>
              </a:extLst>
            </p:cNvPr>
            <p:cNvSpPr txBox="1"/>
            <p:nvPr/>
          </p:nvSpPr>
          <p:spPr>
            <a:xfrm>
              <a:off x="2954321" y="1661871"/>
              <a:ext cx="7054199" cy="906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altLang="es-CL" b="1" dirty="0">
                  <a:cs typeface="Calibri" panose="020F0502020204030204" pitchFamily="34" charset="0"/>
                </a:rPr>
                <a:t>Se han aumentado sustancialmente los recursos entregados al sector</a:t>
              </a:r>
              <a:r>
                <a:rPr lang="es-ES" altLang="es-CL" dirty="0">
                  <a:cs typeface="Calibri" panose="020F0502020204030204" pitchFamily="34" charset="0"/>
                </a:rPr>
                <a:t>. Esto es especialmente significativo al observar las transferencias de subvención regular y SEP.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s-CL" sz="675" dirty="0"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B3DF1D5-E811-4A46-810A-CF1C1618E6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349" y="2429582"/>
          <a:ext cx="8857575" cy="417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2 Rectángulo">
            <a:extLst>
              <a:ext uri="{FF2B5EF4-FFF2-40B4-BE49-F238E27FC236}">
                <a16:creationId xmlns:a16="http://schemas.microsoft.com/office/drawing/2014/main" id="{D0DF00CF-0FB0-47C1-B70D-7EB6DAEF6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22" y="206765"/>
            <a:ext cx="6873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59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Situación financiera </a:t>
            </a:r>
            <a:r>
              <a:rPr lang="es-ES" sz="1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(1/3)</a:t>
            </a:r>
          </a:p>
        </p:txBody>
      </p:sp>
    </p:spTree>
    <p:extLst>
      <p:ext uri="{BB962C8B-B14F-4D97-AF65-F5344CB8AC3E}">
        <p14:creationId xmlns:p14="http://schemas.microsoft.com/office/powerpoint/2010/main" val="21364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EA03C0E-CF8C-4615-AF43-27BA245A85BC}"/>
              </a:ext>
            </a:extLst>
          </p:cNvPr>
          <p:cNvSpPr txBox="1"/>
          <p:nvPr/>
        </p:nvSpPr>
        <p:spPr bwMode="auto">
          <a:xfrm>
            <a:off x="167075" y="1241520"/>
            <a:ext cx="8809849" cy="1304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CL" dirty="0">
                <a:ea typeface="ヒラギノ角ゴ Pro W3"/>
                <a:cs typeface="Calibri" panose="020F0502020204030204" pitchFamily="34" charset="0"/>
              </a:rPr>
              <a:t>Para el periodo entre 2011 y 2016, </a:t>
            </a:r>
            <a:r>
              <a:rPr lang="es-ES" altLang="es-CL" b="1" dirty="0">
                <a:ea typeface="ヒラギノ角ゴ Pro W3"/>
                <a:cs typeface="Calibri" panose="020F0502020204030204" pitchFamily="34" charset="0"/>
              </a:rPr>
              <a:t>las transferencias per cápita hacia los sostenedores municipales se han incrementado en un 74%. </a:t>
            </a:r>
            <a:r>
              <a:rPr lang="es-ES" altLang="es-CL" dirty="0">
                <a:ea typeface="ヒラギノ角ゴ Pro W3"/>
                <a:cs typeface="Calibri" panose="020F0502020204030204" pitchFamily="34" charset="0"/>
              </a:rPr>
              <a:t>Mientras que en 2011 se percibía, en promedio, $871.652 por estudiante matriculado, esta cifra alcanza $1.518.932 para el año 2016. Considerando otras transferencias –como las del FAEP– este monto es aún mayor. </a:t>
            </a:r>
          </a:p>
          <a:p>
            <a:pPr>
              <a:defRPr/>
            </a:pPr>
            <a:endParaRPr lang="es-CL" sz="675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BCDD2C9-F434-4ADD-AE76-B8DB738C4D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4883" y="3075913"/>
          <a:ext cx="8134234" cy="315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 Rectángulo">
            <a:extLst>
              <a:ext uri="{FF2B5EF4-FFF2-40B4-BE49-F238E27FC236}">
                <a16:creationId xmlns:a16="http://schemas.microsoft.com/office/drawing/2014/main" id="{D7A9398C-6921-40D6-9407-1793CE6A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22" y="206765"/>
            <a:ext cx="6873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59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Situación financiera </a:t>
            </a:r>
            <a:r>
              <a:rPr lang="es-ES" sz="1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31182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EA03C0E-CF8C-4615-AF43-27BA245A85BC}"/>
              </a:ext>
            </a:extLst>
          </p:cNvPr>
          <p:cNvSpPr txBox="1"/>
          <p:nvPr/>
        </p:nvSpPr>
        <p:spPr bwMode="auto">
          <a:xfrm>
            <a:off x="167075" y="1263332"/>
            <a:ext cx="8809849" cy="1581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s-ES" altLang="es-CL" dirty="0">
                <a:ea typeface="ヒラギノ角ゴ Pro W3"/>
                <a:cs typeface="Calibri" panose="020F0502020204030204" pitchFamily="34" charset="0"/>
              </a:rPr>
              <a:t>A menor cantidad de estudiantes y mayores niveles de transferencia de recursos, la variación de los costos fijos (remuneraciones) crecen de modo tal que la </a:t>
            </a:r>
            <a:r>
              <a:rPr lang="es-ES" altLang="es-CL" b="1" dirty="0">
                <a:ea typeface="ヒラギノ角ゴ Pro W3"/>
                <a:cs typeface="Calibri" panose="020F0502020204030204" pitchFamily="34" charset="0"/>
              </a:rPr>
              <a:t>crisis financiera de los sostenedores municipales se incrementa día a día</a:t>
            </a:r>
            <a:r>
              <a:rPr lang="es-ES" altLang="es-CL" dirty="0">
                <a:ea typeface="ヒラギノ角ゴ Pro W3"/>
                <a:cs typeface="Calibri" panose="020F0502020204030204" pitchFamily="34" charset="0"/>
              </a:rPr>
              <a:t>. En el periodo entre 2011 y 2016, la educación pública ha disminuido 11%; aumentado 41% las transferencias por subvención; y 144% por SEP; mientras que las horas docentes 19% y las de asistentes 50%.</a:t>
            </a:r>
          </a:p>
          <a:p>
            <a:pPr>
              <a:defRPr/>
            </a:pPr>
            <a:endParaRPr lang="es-CL" sz="675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06C345F-0FB8-4F31-A002-EA2A6E3392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3" y="3364439"/>
          <a:ext cx="8208912" cy="315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Rectángulo">
            <a:extLst>
              <a:ext uri="{FF2B5EF4-FFF2-40B4-BE49-F238E27FC236}">
                <a16:creationId xmlns:a16="http://schemas.microsoft.com/office/drawing/2014/main" id="{70621ED0-D8AA-4336-B24C-1ADD1DF1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22" y="206765"/>
            <a:ext cx="6873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592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Situación financiera </a:t>
            </a:r>
            <a:r>
              <a:rPr lang="es-ES" sz="1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(3/3)</a:t>
            </a:r>
          </a:p>
        </p:txBody>
      </p:sp>
    </p:spTree>
    <p:extLst>
      <p:ext uri="{BB962C8B-B14F-4D97-AF65-F5344CB8AC3E}">
        <p14:creationId xmlns:p14="http://schemas.microsoft.com/office/powerpoint/2010/main" val="42093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13B29BC-BE08-4637-8D83-4D202E5373BB}"/>
              </a:ext>
            </a:extLst>
          </p:cNvPr>
          <p:cNvSpPr txBox="1">
            <a:spLocks/>
          </p:cNvSpPr>
          <p:nvPr/>
        </p:nvSpPr>
        <p:spPr>
          <a:xfrm>
            <a:off x="457200" y="1278788"/>
            <a:ext cx="8229600" cy="5579212"/>
          </a:xfrm>
          <a:prstGeom prst="rect">
            <a:avLst/>
          </a:prstGeom>
        </p:spPr>
        <p:txBody>
          <a:bodyPr>
            <a:noAutofit/>
          </a:bodyPr>
          <a:lstStyle>
            <a:lvl1pPr marL="342597" indent="-342597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94" indent="-2854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990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86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582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378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4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0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66" indent="-228398" algn="l" defTabSz="9135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L" sz="1800" dirty="0"/>
              <a:t>En resumen, la </a:t>
            </a:r>
            <a:r>
              <a:rPr lang="es-CL" sz="1800" b="1" dirty="0"/>
              <a:t>educación municipalizada arrastraba una serie de problemas estructurales </a:t>
            </a:r>
            <a:r>
              <a:rPr lang="es-CL" sz="1800" dirty="0"/>
              <a:t>que redundaban en una fuerte heterogeneidad entre comunas, bajo nivel de logros y ausencia de horizontes de desarrollo. Además, una </a:t>
            </a:r>
            <a:r>
              <a:rPr lang="es-CL" sz="1800" b="1" dirty="0"/>
              <a:t>separación entre las áreas críticas de la gestión educacional</a:t>
            </a:r>
            <a:r>
              <a:rPr lang="es-CL" sz="1800" dirty="0"/>
              <a:t>: el Mineduc viendo temas pedagógicos y los municipios ocupándose de temas administrativos. </a:t>
            </a:r>
          </a:p>
          <a:p>
            <a:pPr>
              <a:spcBef>
                <a:spcPts val="0"/>
              </a:spcBef>
            </a:pPr>
            <a:endParaRPr lang="es-CL" sz="1800" dirty="0"/>
          </a:p>
          <a:p>
            <a:pPr>
              <a:spcBef>
                <a:spcPts val="0"/>
              </a:spcBef>
            </a:pPr>
            <a:r>
              <a:rPr lang="es-CL" sz="1800" dirty="0"/>
              <a:t>Para enfrentar esta situación, la ley crea el </a:t>
            </a:r>
            <a:r>
              <a:rPr lang="es-CL" sz="1800" b="1" dirty="0"/>
              <a:t>Sistema Nacional de Educación Pública </a:t>
            </a:r>
            <a:r>
              <a:rPr lang="es-CL" sz="1800" dirty="0"/>
              <a:t>cuyo foco sea desarrollar y fortalecer las capacidades de los establecimientos educacionales </a:t>
            </a:r>
            <a:r>
              <a:rPr lang="es-CL" sz="1800" b="1" dirty="0"/>
              <a:t>para garantizar educación de calidad; entregando oportunidades y trayectoria a estudiantes centrándose en aprendizajes para el siglo XXI; y generar una sana e inclusiva convivencia dentro del aula y el colegio</a:t>
            </a:r>
            <a:r>
              <a:rPr lang="es-CL" sz="1800" dirty="0"/>
              <a:t>. </a:t>
            </a:r>
          </a:p>
          <a:p>
            <a:pPr>
              <a:spcBef>
                <a:spcPts val="0"/>
              </a:spcBef>
            </a:pPr>
            <a:endParaRPr lang="es-CL" sz="1800" dirty="0"/>
          </a:p>
          <a:p>
            <a:pPr>
              <a:spcBef>
                <a:spcPts val="0"/>
              </a:spcBef>
            </a:pPr>
            <a:r>
              <a:rPr lang="es-CL" sz="1800" b="1" dirty="0"/>
              <a:t>Transfiriere el servicio educativo actualmente administrado por cada uno de los 345 municipios del país a 70 nuevos Servicios Locales de Educación</a:t>
            </a:r>
            <a:r>
              <a:rPr lang="es-CL" sz="1800" dirty="0"/>
              <a:t>, de carácter especializado y altamente profesionalizado. </a:t>
            </a:r>
            <a:r>
              <a:rPr lang="es-CL" sz="1800" b="1" dirty="0"/>
              <a:t>Crear un nivel intermedio con la Ley N° 21.040 es un positivo cambio </a:t>
            </a:r>
            <a:r>
              <a:rPr lang="es-CL" sz="1800" dirty="0"/>
              <a:t>al conectar las</a:t>
            </a:r>
            <a:r>
              <a:rPr lang="es-CL" sz="1800" b="1" dirty="0"/>
              <a:t> </a:t>
            </a:r>
            <a:r>
              <a:rPr lang="es-CL" sz="1800" dirty="0"/>
              <a:t>políticas nacionales con la gestión local.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6B939A13-498D-49BA-87AE-EC863308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8" y="175847"/>
            <a:ext cx="6100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Ley N° 21.040</a:t>
            </a:r>
            <a:endParaRPr kumimoji="0" lang="es-CL" altLang="es-C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3969B9-1458-4286-B0D4-CEAA5F62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F156-6D7A-46C3-A0AE-9CF6EECC55DF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"/>
          <p:cNvSpPr txBox="1">
            <a:spLocks noChangeArrowheads="1"/>
          </p:cNvSpPr>
          <p:nvPr/>
        </p:nvSpPr>
        <p:spPr bwMode="auto">
          <a:xfrm>
            <a:off x="3614738" y="5601266"/>
            <a:ext cx="1914525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bIns="0">
            <a:prstTxWarp prst="textNoShape">
              <a:avLst/>
            </a:prstTxWarp>
            <a:spAutoFit/>
          </a:bodyPr>
          <a:lstStyle/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950383-FF63-46C6-B615-F02F24DEF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0"/>
            <a:ext cx="2073527" cy="9470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5B4F9D-B8CF-4F8C-891E-5B81BF67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51794" b="5316"/>
          <a:stretch/>
        </p:blipFill>
        <p:spPr>
          <a:xfrm>
            <a:off x="7080343" y="1881534"/>
            <a:ext cx="2057936" cy="2572420"/>
          </a:xfrm>
          <a:prstGeom prst="rect">
            <a:avLst/>
          </a:prstGeom>
        </p:spPr>
      </p:pic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E0893C-F93B-4E00-9C68-3379DF20DC45}"/>
              </a:ext>
            </a:extLst>
          </p:cNvPr>
          <p:cNvSpPr txBox="1">
            <a:spLocks/>
          </p:cNvSpPr>
          <p:nvPr/>
        </p:nvSpPr>
        <p:spPr>
          <a:xfrm>
            <a:off x="1676400" y="2552450"/>
            <a:ext cx="4876799" cy="1647503"/>
          </a:xfrm>
          <a:prstGeom prst="rect">
            <a:avLst/>
          </a:prstGeom>
        </p:spPr>
        <p:txBody>
          <a:bodyPr vert="horz" lIns="91359" tIns="45679" rIns="91359" bIns="45679" rtlCol="0">
            <a:noAutofit/>
          </a:bodyPr>
          <a:lstStyle>
            <a:lvl1pPr marL="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1779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435596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3394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871192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088990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306788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524585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742383" indent="0" algn="ctr" defTabSz="24355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701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2. Objeto, funciones, </a:t>
            </a:r>
            <a:r>
              <a:rPr lang="es-CL" sz="2701" b="1" dirty="0">
                <a:solidFill>
                  <a:schemeClr val="tx1"/>
                </a:solidFill>
                <a:latin typeface="Calibri"/>
                <a:cs typeface="Calibri" panose="020F0502020204030204" pitchFamily="34" charset="0"/>
              </a:rPr>
              <a:t>atribuciones, misión y visión</a:t>
            </a:r>
            <a:r>
              <a:rPr kumimoji="0" lang="es-CL" sz="2701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s-CL" sz="2701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rPr>
              <a:t>del Sistema de Educación Pública</a:t>
            </a:r>
            <a:endParaRPr kumimoji="0" lang="es-ES_tradnl" sz="2701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AA1DEB-6E37-4CF6-9FA7-7B1DEA02B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6" y="352590"/>
            <a:ext cx="692041" cy="6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4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8628</TotalTime>
  <Words>3036</Words>
  <Application>Microsoft Office PowerPoint</Application>
  <PresentationFormat>Presentación en pantalla (4:3)</PresentationFormat>
  <Paragraphs>666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9" baseType="lpstr">
      <vt:lpstr>MS PGothic</vt:lpstr>
      <vt:lpstr>Arial</vt:lpstr>
      <vt:lpstr>Calibri</vt:lpstr>
      <vt:lpstr>Calibri (Títulos)</vt:lpstr>
      <vt:lpstr>Calibri Light</vt:lpstr>
      <vt:lpstr>Georgia</vt:lpstr>
      <vt:lpstr>gobCL</vt:lpstr>
      <vt:lpstr>Times New Roman</vt:lpstr>
      <vt:lpstr>Wingdings</vt:lpstr>
      <vt:lpstr>ヒラギノ角ゴ Pro W3</vt:lpstr>
      <vt:lpstr>Tema de Office</vt:lpstr>
      <vt:lpstr>2_Tema de Office</vt:lpstr>
      <vt:lpstr>3_Tema de Office</vt:lpstr>
      <vt:lpstr>Implementación de la Ley N° 21.040 que crea el Sistema de Educación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EDUCACION PUBLICA</dc:title>
  <dc:subject/>
  <dc:creator>Usuario</dc:creator>
  <cp:keywords/>
  <dc:description/>
  <cp:lastModifiedBy>Sergio David Molina Monasterios</cp:lastModifiedBy>
  <cp:revision>455</cp:revision>
  <cp:lastPrinted>2018-04-17T15:38:00Z</cp:lastPrinted>
  <dcterms:created xsi:type="dcterms:W3CDTF">2017-09-03T11:18:33Z</dcterms:created>
  <dcterms:modified xsi:type="dcterms:W3CDTF">2018-04-17T17:00:37Z</dcterms:modified>
  <cp:category/>
</cp:coreProperties>
</file>